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Limelight"/>
      <p:regular r:id="rId23"/>
    </p:embeddedFont>
    <p:embeddedFont>
      <p:font typeface="Playfair Display"/>
      <p:regular r:id="rId24"/>
      <p:bold r:id="rId25"/>
      <p:italic r:id="rId26"/>
      <p:boldItalic r:id="rId27"/>
    </p:embeddedFont>
    <p:embeddedFont>
      <p:font typeface="Lato"/>
      <p:regular r:id="rId28"/>
      <p:bold r:id="rId29"/>
      <p:italic r:id="rId30"/>
      <p:boldItalic r:id="rId31"/>
    </p:embeddedFont>
    <p:embeddedFont>
      <p:font typeface="Bitter"/>
      <p:regular r:id="rId32"/>
      <p:bold r:id="rId33"/>
      <p:italic r:id="rId34"/>
      <p:boldItalic r:id="rId35"/>
    </p:embeddedFont>
    <p:embeddedFont>
      <p:font typeface="Exo"/>
      <p:regular r:id="rId36"/>
      <p:bold r:id="rId37"/>
      <p:italic r:id="rId38"/>
      <p:boldItalic r:id="rId39"/>
    </p:embeddedFont>
    <p:embeddedFont>
      <p:font typeface="Century Gothic"/>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jZ3Q6ossPC8PJbtefvTi9wXt4B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6.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8.xml"/><Relationship Id="rId44" Type="http://schemas.openxmlformats.org/officeDocument/2006/relationships/font" Target="fonts/OpenSans-regular.fntdata"/><Relationship Id="rId21" Type="http://schemas.openxmlformats.org/officeDocument/2006/relationships/slide" Target="slides/slide17.xml"/><Relationship Id="rId43" Type="http://schemas.openxmlformats.org/officeDocument/2006/relationships/font" Target="fonts/CenturyGothic-boldItalic.fntdata"/><Relationship Id="rId24" Type="http://schemas.openxmlformats.org/officeDocument/2006/relationships/font" Target="fonts/PlayfairDisplay-regular.fntdata"/><Relationship Id="rId46" Type="http://schemas.openxmlformats.org/officeDocument/2006/relationships/font" Target="fonts/OpenSans-italic.fntdata"/><Relationship Id="rId23" Type="http://schemas.openxmlformats.org/officeDocument/2006/relationships/font" Target="fonts/Limelight-regular.fntdata"/><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italic.fntdata"/><Relationship Id="rId48" Type="http://customschemas.google.com/relationships/presentationmetadata" Target="metadata"/><Relationship Id="rId25" Type="http://schemas.openxmlformats.org/officeDocument/2006/relationships/font" Target="fonts/PlayfairDisplay-bold.fntdata"/><Relationship Id="rId47" Type="http://schemas.openxmlformats.org/officeDocument/2006/relationships/font" Target="fonts/OpenSans-boldItalic.fntdata"/><Relationship Id="rId28" Type="http://schemas.openxmlformats.org/officeDocument/2006/relationships/font" Target="fonts/Lato-regular.fntdata"/><Relationship Id="rId27" Type="http://schemas.openxmlformats.org/officeDocument/2006/relationships/font" Target="fonts/PlayfairDisplay-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Bitter-bold.fntdata"/><Relationship Id="rId10" Type="http://schemas.openxmlformats.org/officeDocument/2006/relationships/slide" Target="slides/slide6.xml"/><Relationship Id="rId32" Type="http://schemas.openxmlformats.org/officeDocument/2006/relationships/font" Target="fonts/Bitter-regular.fntdata"/><Relationship Id="rId13" Type="http://schemas.openxmlformats.org/officeDocument/2006/relationships/slide" Target="slides/slide9.xml"/><Relationship Id="rId35" Type="http://schemas.openxmlformats.org/officeDocument/2006/relationships/font" Target="fonts/Bitter-boldItalic.fntdata"/><Relationship Id="rId12" Type="http://schemas.openxmlformats.org/officeDocument/2006/relationships/slide" Target="slides/slide8.xml"/><Relationship Id="rId34" Type="http://schemas.openxmlformats.org/officeDocument/2006/relationships/font" Target="fonts/Bitter-italic.fntdata"/><Relationship Id="rId15" Type="http://schemas.openxmlformats.org/officeDocument/2006/relationships/slide" Target="slides/slide11.xml"/><Relationship Id="rId37" Type="http://schemas.openxmlformats.org/officeDocument/2006/relationships/font" Target="fonts/Exo-bold.fntdata"/><Relationship Id="rId14" Type="http://schemas.openxmlformats.org/officeDocument/2006/relationships/slide" Target="slides/slide10.xml"/><Relationship Id="rId36" Type="http://schemas.openxmlformats.org/officeDocument/2006/relationships/font" Target="fonts/Exo-regular.fntdata"/><Relationship Id="rId17" Type="http://schemas.openxmlformats.org/officeDocument/2006/relationships/slide" Target="slides/slide13.xml"/><Relationship Id="rId39" Type="http://schemas.openxmlformats.org/officeDocument/2006/relationships/font" Target="fonts/Exo-boldItalic.fntdata"/><Relationship Id="rId16" Type="http://schemas.openxmlformats.org/officeDocument/2006/relationships/slide" Target="slides/slide12.xml"/><Relationship Id="rId38" Type="http://schemas.openxmlformats.org/officeDocument/2006/relationships/font" Target="fonts/Ex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2" name="Shape 22"/>
        <p:cNvGrpSpPr/>
        <p:nvPr/>
      </p:nvGrpSpPr>
      <p:grpSpPr>
        <a:xfrm>
          <a:off x="0" y="0"/>
          <a:ext cx="0" cy="0"/>
          <a:chOff x="0" y="0"/>
          <a:chExt cx="0" cy="0"/>
        </a:xfrm>
      </p:grpSpPr>
      <p:grpSp>
        <p:nvGrpSpPr>
          <p:cNvPr id="23" name="Google Shape;23;p20"/>
          <p:cNvGrpSpPr/>
          <p:nvPr/>
        </p:nvGrpSpPr>
        <p:grpSpPr>
          <a:xfrm>
            <a:off x="0" y="0"/>
            <a:ext cx="12192000" cy="6858000"/>
            <a:chOff x="0" y="0"/>
            <a:chExt cx="12192000" cy="6858000"/>
          </a:xfrm>
        </p:grpSpPr>
        <p:sp>
          <p:nvSpPr>
            <p:cNvPr id="24" name="Google Shape;24;p2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20"/>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28" name="Google Shape;28;p20"/>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36" name="Shape 136"/>
        <p:cNvGrpSpPr/>
        <p:nvPr/>
      </p:nvGrpSpPr>
      <p:grpSpPr>
        <a:xfrm>
          <a:off x="0" y="0"/>
          <a:ext cx="0" cy="0"/>
          <a:chOff x="0" y="0"/>
          <a:chExt cx="0" cy="0"/>
        </a:xfrm>
      </p:grpSpPr>
      <p:sp>
        <p:nvSpPr>
          <p:cNvPr id="137" name="Google Shape;137;p2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9"/>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9" name="Google Shape;139;p2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142" name="Shape 142"/>
        <p:cNvGrpSpPr/>
        <p:nvPr/>
      </p:nvGrpSpPr>
      <p:grpSpPr>
        <a:xfrm>
          <a:off x="0" y="0"/>
          <a:ext cx="0" cy="0"/>
          <a:chOff x="0" y="0"/>
          <a:chExt cx="0" cy="0"/>
        </a:xfrm>
      </p:grpSpPr>
      <p:grpSp>
        <p:nvGrpSpPr>
          <p:cNvPr id="143" name="Google Shape;143;p30"/>
          <p:cNvGrpSpPr/>
          <p:nvPr/>
        </p:nvGrpSpPr>
        <p:grpSpPr>
          <a:xfrm>
            <a:off x="0" y="0"/>
            <a:ext cx="12192000" cy="6858000"/>
            <a:chOff x="0" y="0"/>
            <a:chExt cx="12192000" cy="6858000"/>
          </a:xfrm>
        </p:grpSpPr>
        <p:sp>
          <p:nvSpPr>
            <p:cNvPr id="144" name="Google Shape;144;p3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0"/>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0"/>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52" name="Google Shape;152;p30"/>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30"/>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0"/>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56" name="Google Shape;156;p3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60" name="Shape 160"/>
        <p:cNvGrpSpPr/>
        <p:nvPr/>
      </p:nvGrpSpPr>
      <p:grpSpPr>
        <a:xfrm>
          <a:off x="0" y="0"/>
          <a:ext cx="0" cy="0"/>
          <a:chOff x="0" y="0"/>
          <a:chExt cx="0" cy="0"/>
        </a:xfrm>
      </p:grpSpPr>
      <p:sp>
        <p:nvSpPr>
          <p:cNvPr id="161" name="Google Shape;161;p3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1"/>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63" name="Google Shape;163;p31"/>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64" name="Google Shape;164;p3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3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showMasterSp="0">
  <p:cSld name="Título y descripción">
    <p:spTree>
      <p:nvGrpSpPr>
        <p:cNvPr id="167" name="Shape 167"/>
        <p:cNvGrpSpPr/>
        <p:nvPr/>
      </p:nvGrpSpPr>
      <p:grpSpPr>
        <a:xfrm>
          <a:off x="0" y="0"/>
          <a:ext cx="0" cy="0"/>
          <a:chOff x="0" y="0"/>
          <a:chExt cx="0" cy="0"/>
        </a:xfrm>
      </p:grpSpPr>
      <p:grpSp>
        <p:nvGrpSpPr>
          <p:cNvPr id="168" name="Google Shape;168;p32"/>
          <p:cNvGrpSpPr/>
          <p:nvPr/>
        </p:nvGrpSpPr>
        <p:grpSpPr>
          <a:xfrm>
            <a:off x="0" y="0"/>
            <a:ext cx="12192000" cy="6858000"/>
            <a:chOff x="0" y="0"/>
            <a:chExt cx="12192000" cy="6858000"/>
          </a:xfrm>
        </p:grpSpPr>
        <p:sp>
          <p:nvSpPr>
            <p:cNvPr id="169" name="Google Shape;169;p3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2"/>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2"/>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77" name="Google Shape;177;p3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8" name="Google Shape;178;p32"/>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32"/>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0" name="Google Shape;180;p3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showMasterSp="0">
  <p:cSld name="Cita con descripción">
    <p:spTree>
      <p:nvGrpSpPr>
        <p:cNvPr id="184" name="Shape 184"/>
        <p:cNvGrpSpPr/>
        <p:nvPr/>
      </p:nvGrpSpPr>
      <p:grpSpPr>
        <a:xfrm>
          <a:off x="0" y="0"/>
          <a:ext cx="0" cy="0"/>
          <a:chOff x="0" y="0"/>
          <a:chExt cx="0" cy="0"/>
        </a:xfrm>
      </p:grpSpPr>
      <p:grpSp>
        <p:nvGrpSpPr>
          <p:cNvPr id="185" name="Google Shape;185;p33"/>
          <p:cNvGrpSpPr/>
          <p:nvPr/>
        </p:nvGrpSpPr>
        <p:grpSpPr>
          <a:xfrm>
            <a:off x="0" y="0"/>
            <a:ext cx="12192000" cy="6858000"/>
            <a:chOff x="0" y="0"/>
            <a:chExt cx="12192000" cy="6858000"/>
          </a:xfrm>
        </p:grpSpPr>
        <p:sp>
          <p:nvSpPr>
            <p:cNvPr id="186" name="Google Shape;186;p3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3"/>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3"/>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4" name="Google Shape;194;p3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5" name="Google Shape;195;p33"/>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s-ES" sz="9600">
                <a:solidFill>
                  <a:srgbClr val="EE52A4"/>
                </a:solidFill>
                <a:latin typeface="Arial"/>
                <a:ea typeface="Arial"/>
                <a:cs typeface="Arial"/>
                <a:sym typeface="Arial"/>
              </a:rPr>
              <a:t>“</a:t>
            </a:r>
            <a:endParaRPr/>
          </a:p>
        </p:txBody>
      </p:sp>
      <p:sp>
        <p:nvSpPr>
          <p:cNvPr id="196" name="Google Shape;196;p33"/>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s-ES" sz="9600">
                <a:solidFill>
                  <a:srgbClr val="EE52A4"/>
                </a:solidFill>
                <a:latin typeface="Arial"/>
                <a:ea typeface="Arial"/>
                <a:cs typeface="Arial"/>
                <a:sym typeface="Arial"/>
              </a:rPr>
              <a:t>”</a:t>
            </a:r>
            <a:endParaRPr/>
          </a:p>
        </p:txBody>
      </p:sp>
      <p:sp>
        <p:nvSpPr>
          <p:cNvPr id="197" name="Google Shape;197;p33"/>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3"/>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9" name="Google Shape;199;p33"/>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0" name="Google Shape;200;p3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showMasterSp="0">
  <p:cSld name="Tarjeta de nombre">
    <p:spTree>
      <p:nvGrpSpPr>
        <p:cNvPr id="204" name="Shape 204"/>
        <p:cNvGrpSpPr/>
        <p:nvPr/>
      </p:nvGrpSpPr>
      <p:grpSpPr>
        <a:xfrm>
          <a:off x="0" y="0"/>
          <a:ext cx="0" cy="0"/>
          <a:chOff x="0" y="0"/>
          <a:chExt cx="0" cy="0"/>
        </a:xfrm>
      </p:grpSpPr>
      <p:grpSp>
        <p:nvGrpSpPr>
          <p:cNvPr id="205" name="Google Shape;205;p34"/>
          <p:cNvGrpSpPr/>
          <p:nvPr/>
        </p:nvGrpSpPr>
        <p:grpSpPr>
          <a:xfrm>
            <a:off x="0" y="0"/>
            <a:ext cx="12192000" cy="6858000"/>
            <a:chOff x="0" y="0"/>
            <a:chExt cx="12192000" cy="6858000"/>
          </a:xfrm>
        </p:grpSpPr>
        <p:sp>
          <p:nvSpPr>
            <p:cNvPr id="206" name="Google Shape;206;p3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4"/>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14" name="Google Shape;214;p3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15" name="Google Shape;215;p34"/>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4"/>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17" name="Google Shape;217;p3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1" name="Shape 221"/>
        <p:cNvGrpSpPr/>
        <p:nvPr/>
      </p:nvGrpSpPr>
      <p:grpSpPr>
        <a:xfrm>
          <a:off x="0" y="0"/>
          <a:ext cx="0" cy="0"/>
          <a:chOff x="0" y="0"/>
          <a:chExt cx="0" cy="0"/>
        </a:xfrm>
      </p:grpSpPr>
      <p:sp>
        <p:nvSpPr>
          <p:cNvPr id="222" name="Google Shape;222;p35"/>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 type="body"/>
          </p:nvPr>
        </p:nvSpPr>
        <p:spPr>
          <a:xfrm rot="5400000">
            <a:off x="3859634" y="-101180"/>
            <a:ext cx="3416300" cy="882565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4" name="Google Shape;224;p35"/>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227" name="Shape 227"/>
        <p:cNvGrpSpPr/>
        <p:nvPr/>
      </p:nvGrpSpPr>
      <p:grpSpPr>
        <a:xfrm>
          <a:off x="0" y="0"/>
          <a:ext cx="0" cy="0"/>
          <a:chOff x="0" y="0"/>
          <a:chExt cx="0" cy="0"/>
        </a:xfrm>
      </p:grpSpPr>
      <p:grpSp>
        <p:nvGrpSpPr>
          <p:cNvPr id="228" name="Google Shape;228;p36"/>
          <p:cNvGrpSpPr/>
          <p:nvPr/>
        </p:nvGrpSpPr>
        <p:grpSpPr>
          <a:xfrm>
            <a:off x="0" y="0"/>
            <a:ext cx="12192000" cy="6858000"/>
            <a:chOff x="0" y="0"/>
            <a:chExt cx="12192000" cy="6858000"/>
          </a:xfrm>
        </p:grpSpPr>
        <p:sp>
          <p:nvSpPr>
            <p:cNvPr id="229" name="Google Shape;229;p3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6"/>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6"/>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6"/>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3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36"/>
          <p:cNvSpPr txBox="1"/>
          <p:nvPr>
            <p:ph type="title"/>
          </p:nvPr>
        </p:nvSpPr>
        <p:spPr>
          <a:xfrm rot="5400000">
            <a:off x="6915922" y="2947779"/>
            <a:ext cx="4748590" cy="14099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36"/>
          <p:cNvSpPr txBox="1"/>
          <p:nvPr>
            <p:ph idx="1" type="body"/>
          </p:nvPr>
        </p:nvSpPr>
        <p:spPr>
          <a:xfrm rot="5400000">
            <a:off x="1908671"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1" name="Google Shape;241;p36"/>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32" name="Shape 32"/>
        <p:cNvGrpSpPr/>
        <p:nvPr/>
      </p:nvGrpSpPr>
      <p:grpSpPr>
        <a:xfrm>
          <a:off x="0" y="0"/>
          <a:ext cx="0" cy="0"/>
          <a:chOff x="0" y="0"/>
          <a:chExt cx="0" cy="0"/>
        </a:xfrm>
      </p:grpSpPr>
      <p:sp>
        <p:nvSpPr>
          <p:cNvPr id="33" name="Google Shape;33;p2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de imagen 3">
  <p:cSld name="Columna de imagen 3">
    <p:spTree>
      <p:nvGrpSpPr>
        <p:cNvPr id="37" name="Shape 37"/>
        <p:cNvGrpSpPr/>
        <p:nvPr/>
      </p:nvGrpSpPr>
      <p:grpSpPr>
        <a:xfrm>
          <a:off x="0" y="0"/>
          <a:ext cx="0" cy="0"/>
          <a:chOff x="0" y="0"/>
          <a:chExt cx="0" cy="0"/>
        </a:xfrm>
      </p:grpSpPr>
      <p:sp>
        <p:nvSpPr>
          <p:cNvPr id="38" name="Google Shape;38;p22"/>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0" name="Google Shape;40;p22"/>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41" name="Google Shape;41;p22"/>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42" name="Google Shape;42;p22"/>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3" name="Google Shape;43;p22"/>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44" name="Google Shape;44;p22"/>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45" name="Google Shape;45;p22"/>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6" name="Google Shape;46;p22"/>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47" name="Google Shape;47;p22"/>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48" name="Google Shape;48;p22"/>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49" name="Google Shape;49;p22"/>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50" name="Google Shape;50;p2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3">
  <p:cSld name="Columna 3">
    <p:spTree>
      <p:nvGrpSpPr>
        <p:cNvPr id="53" name="Shape 53"/>
        <p:cNvGrpSpPr/>
        <p:nvPr/>
      </p:nvGrpSpPr>
      <p:grpSpPr>
        <a:xfrm>
          <a:off x="0" y="0"/>
          <a:ext cx="0" cy="0"/>
          <a:chOff x="0" y="0"/>
          <a:chExt cx="0" cy="0"/>
        </a:xfrm>
      </p:grpSpPr>
      <p:sp>
        <p:nvSpPr>
          <p:cNvPr id="54" name="Google Shape;54;p23"/>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6" name="Google Shape;56;p23"/>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7" name="Google Shape;57;p23"/>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8" name="Google Shape;58;p23"/>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9" name="Google Shape;59;p23"/>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0" name="Google Shape;60;p23"/>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61" name="Google Shape;61;p23"/>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62" name="Google Shape;62;p23"/>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63" name="Google Shape;63;p2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6" name="Shape 66"/>
        <p:cNvGrpSpPr/>
        <p:nvPr/>
      </p:nvGrpSpPr>
      <p:grpSpPr>
        <a:xfrm>
          <a:off x="0" y="0"/>
          <a:ext cx="0" cy="0"/>
          <a:chOff x="0" y="0"/>
          <a:chExt cx="0" cy="0"/>
        </a:xfrm>
      </p:grpSpPr>
      <p:sp>
        <p:nvSpPr>
          <p:cNvPr id="67" name="Google Shape;67;p2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9" name="Google Shape;69;p24"/>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0" name="Google Shape;70;p24"/>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1" name="Google Shape;71;p24"/>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72" name="Google Shape;72;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75" name="Shape 75"/>
        <p:cNvGrpSpPr/>
        <p:nvPr/>
      </p:nvGrpSpPr>
      <p:grpSpPr>
        <a:xfrm>
          <a:off x="0" y="0"/>
          <a:ext cx="0" cy="0"/>
          <a:chOff x="0" y="0"/>
          <a:chExt cx="0" cy="0"/>
        </a:xfrm>
      </p:grpSpPr>
      <p:grpSp>
        <p:nvGrpSpPr>
          <p:cNvPr id="76" name="Google Shape;76;p25"/>
          <p:cNvGrpSpPr/>
          <p:nvPr/>
        </p:nvGrpSpPr>
        <p:grpSpPr>
          <a:xfrm>
            <a:off x="0" y="0"/>
            <a:ext cx="12192000" cy="6858000"/>
            <a:chOff x="0" y="0"/>
            <a:chExt cx="12192000" cy="6858000"/>
          </a:xfrm>
        </p:grpSpPr>
        <p:sp>
          <p:nvSpPr>
            <p:cNvPr id="77" name="Google Shape;77;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5"/>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5"/>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5"/>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6" name="Google Shape;86;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7" name="Google Shape;87;p25"/>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9" name="Google Shape;89;p25"/>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2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94" name="Shape 94"/>
        <p:cNvGrpSpPr/>
        <p:nvPr/>
      </p:nvGrpSpPr>
      <p:grpSpPr>
        <a:xfrm>
          <a:off x="0" y="0"/>
          <a:ext cx="0" cy="0"/>
          <a:chOff x="0" y="0"/>
          <a:chExt cx="0" cy="0"/>
        </a:xfrm>
      </p:grpSpPr>
      <p:grpSp>
        <p:nvGrpSpPr>
          <p:cNvPr id="95" name="Google Shape;95;p26"/>
          <p:cNvGrpSpPr/>
          <p:nvPr/>
        </p:nvGrpSpPr>
        <p:grpSpPr>
          <a:xfrm>
            <a:off x="0" y="0"/>
            <a:ext cx="12192000" cy="6858000"/>
            <a:chOff x="0" y="0"/>
            <a:chExt cx="12192000" cy="6858000"/>
          </a:xfrm>
        </p:grpSpPr>
        <p:sp>
          <p:nvSpPr>
            <p:cNvPr id="96" name="Google Shape;96;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6"/>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6"/>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04" name="Google Shape;104;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5" name="Google Shape;105;p26"/>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6"/>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07" name="Google Shape;107;p26"/>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2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112" name="Shape 112"/>
        <p:cNvGrpSpPr/>
        <p:nvPr/>
      </p:nvGrpSpPr>
      <p:grpSpPr>
        <a:xfrm>
          <a:off x="0" y="0"/>
          <a:ext cx="0" cy="0"/>
          <a:chOff x="0" y="0"/>
          <a:chExt cx="0" cy="0"/>
        </a:xfrm>
      </p:grpSpPr>
      <p:grpSp>
        <p:nvGrpSpPr>
          <p:cNvPr id="113" name="Google Shape;113;p27"/>
          <p:cNvGrpSpPr/>
          <p:nvPr/>
        </p:nvGrpSpPr>
        <p:grpSpPr>
          <a:xfrm>
            <a:off x="0" y="0"/>
            <a:ext cx="12192000" cy="6858000"/>
            <a:chOff x="0" y="0"/>
            <a:chExt cx="12192000" cy="6858000"/>
          </a:xfrm>
        </p:grpSpPr>
        <p:sp>
          <p:nvSpPr>
            <p:cNvPr id="114" name="Google Shape;114;p2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7"/>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7"/>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3" name="Google Shape;123;p2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4" name="Google Shape;124;p27"/>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7"/>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26" name="Google Shape;126;p27"/>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2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31" name="Shape 131"/>
        <p:cNvGrpSpPr/>
        <p:nvPr/>
      </p:nvGrpSpPr>
      <p:grpSpPr>
        <a:xfrm>
          <a:off x="0" y="0"/>
          <a:ext cx="0" cy="0"/>
          <a:chOff x="0" y="0"/>
          <a:chExt cx="0" cy="0"/>
        </a:xfrm>
      </p:grpSpPr>
      <p:sp>
        <p:nvSpPr>
          <p:cNvPr id="132" name="Google Shape;132;p2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9"/>
          <p:cNvGrpSpPr/>
          <p:nvPr/>
        </p:nvGrpSpPr>
        <p:grpSpPr>
          <a:xfrm>
            <a:off x="0" y="0"/>
            <a:ext cx="12192000" cy="6858000"/>
            <a:chOff x="0" y="0"/>
            <a:chExt cx="12192000" cy="6858000"/>
          </a:xfrm>
        </p:grpSpPr>
        <p:sp>
          <p:nvSpPr>
            <p:cNvPr id="7" name="Google Shape;7;p19"/>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9"/>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9"/>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19"/>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20.jpg"/><Relationship Id="rId5"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viajandohaciaitaca.blogspot.com.es/2012/01/concierto-de-ano-nuevo-con-mujeres.html" TargetMode="External"/><Relationship Id="rId4" Type="http://schemas.openxmlformats.org/officeDocument/2006/relationships/hyperlink" Target="http://elpais.com/diario/2011/02/21/sociedad/1298242805_850215.html" TargetMode="External"/><Relationship Id="rId5"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public.econ.duke.edu/~hf14/teaching/povertydisc/readings/goldin-rouse99.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youtu.be/JN0wnUs_qPY" TargetMode="External"/><Relationship Id="rId4" Type="http://schemas.openxmlformats.org/officeDocument/2006/relationships/image" Target="../media/image6.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youtu.be/dJKcAMzeAjs" TargetMode="External"/><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youtu.be/LrOmJIwB-gE" TargetMode="External"/><Relationship Id="rId4" Type="http://schemas.openxmlformats.org/officeDocument/2006/relationships/hyperlink" Target="http://imslp.org/wiki/Category:Martinez,_Marianne" TargetMode="External"/><Relationship Id="rId5" Type="http://schemas.openxmlformats.org/officeDocument/2006/relationships/image" Target="../media/image8.jpg"/><Relationship Id="rId6"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youtu.be/IOCMsKOJz7s" TargetMode="External"/><Relationship Id="rId4" Type="http://schemas.openxmlformats.org/officeDocument/2006/relationships/image" Target="../media/image5.jpg"/><Relationship Id="rId5" Type="http://schemas.openxmlformats.org/officeDocument/2006/relationships/image" Target="../media/image7.jpg"/><Relationship Id="rId6" Type="http://schemas.openxmlformats.org/officeDocument/2006/relationships/image" Target="../media/image16.jpg"/><Relationship Id="rId7" Type="http://schemas.openxmlformats.org/officeDocument/2006/relationships/image" Target="../media/image27.jpg"/><Relationship Id="rId8" Type="http://schemas.openxmlformats.org/officeDocument/2006/relationships/hyperlink" Target="https://youtu.be/lCsG_o-e9U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gatopardo.com/perfil/el-prodigio-musical-de-fanny-mendelssohn/" TargetMode="External"/><Relationship Id="rId4" Type="http://schemas.openxmlformats.org/officeDocument/2006/relationships/image" Target="../media/image13.jpg"/><Relationship Id="rId5" Type="http://schemas.openxmlformats.org/officeDocument/2006/relationships/image" Target="../media/image18.png"/><Relationship Id="rId6"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youtu.be/tff-QUrw704" TargetMode="External"/><Relationship Id="rId4" Type="http://schemas.openxmlformats.org/officeDocument/2006/relationships/image" Target="../media/image12.jpg"/><Relationship Id="rId5" Type="http://schemas.openxmlformats.org/officeDocument/2006/relationships/hyperlink" Target="https://youtu.be/3iW7014VGpI" TargetMode="External"/><Relationship Id="rId6" Type="http://schemas.openxmlformats.org/officeDocument/2006/relationships/hyperlink" Target="https://youtu.be/w2lBnocuMC0" TargetMode="External"/><Relationship Id="rId7"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youtu.be/ZSEZTgjSGsk" TargetMode="External"/><Relationship Id="rId4" Type="http://schemas.openxmlformats.org/officeDocument/2006/relationships/image" Target="../media/image26.jpg"/><Relationship Id="rId5" Type="http://schemas.openxmlformats.org/officeDocument/2006/relationships/image" Target="../media/image21.jpg"/><Relationship Id="rId6" Type="http://schemas.openxmlformats.org/officeDocument/2006/relationships/image" Target="../media/image14.jpg"/><Relationship Id="rId7" Type="http://schemas.openxmlformats.org/officeDocument/2006/relationships/hyperlink" Target="https://youtu.be/xxqJnYuOh7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6000"/>
              <a:buFont typeface="Limelight"/>
              <a:buNone/>
            </a:pPr>
            <a:r>
              <a:rPr lang="es-ES" sz="6000">
                <a:latin typeface="Limelight"/>
                <a:ea typeface="Limelight"/>
                <a:cs typeface="Limelight"/>
                <a:sym typeface="Limelight"/>
              </a:rPr>
              <a:t>MUJERES Y MÚSICA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0"/>
          <p:cNvSpPr txBox="1"/>
          <p:nvPr>
            <p:ph type="ctrTitle"/>
          </p:nvPr>
        </p:nvSpPr>
        <p:spPr>
          <a:xfrm>
            <a:off x="1154954" y="685800"/>
            <a:ext cx="9754345" cy="476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6600"/>
              <a:buFont typeface="Limelight"/>
              <a:buNone/>
            </a:pPr>
            <a:br>
              <a:rPr b="1" i="0" lang="es-ES" sz="6600" u="none" strike="noStrike">
                <a:solidFill>
                  <a:schemeClr val="lt1"/>
                </a:solidFill>
                <a:latin typeface="Limelight"/>
                <a:ea typeface="Limelight"/>
                <a:cs typeface="Limelight"/>
                <a:sym typeface="Limelight"/>
              </a:rPr>
            </a:br>
            <a:br>
              <a:rPr b="1" i="0" lang="es-ES" sz="6600" u="none" strike="noStrike">
                <a:solidFill>
                  <a:schemeClr val="lt1"/>
                </a:solidFill>
                <a:latin typeface="Limelight"/>
                <a:ea typeface="Limelight"/>
                <a:cs typeface="Limelight"/>
                <a:sym typeface="Limelight"/>
              </a:rPr>
            </a:br>
            <a:r>
              <a:rPr b="1" i="0" lang="es-ES" sz="6600" u="none" strike="noStrike">
                <a:solidFill>
                  <a:schemeClr val="lt1"/>
                </a:solidFill>
                <a:latin typeface="Limelight"/>
                <a:ea typeface="Limelight"/>
                <a:cs typeface="Limelight"/>
                <a:sym typeface="Limelight"/>
              </a:rPr>
              <a:t>Instrumentos musicales y las mujeres</a:t>
            </a:r>
            <a:br>
              <a:rPr b="0" lang="es-ES"/>
            </a:br>
            <a:br>
              <a:rPr lang="es-ES"/>
            </a:b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Guilhermina Suggia, autor desconegut (via Wikimedia Commons)" id="340" name="Google Shape;340;p11"/>
          <p:cNvPicPr preferRelativeResize="0"/>
          <p:nvPr/>
        </p:nvPicPr>
        <p:blipFill rotWithShape="1">
          <a:blip r:embed="rId3">
            <a:alphaModFix/>
          </a:blip>
          <a:srcRect b="0" l="0" r="0" t="0"/>
          <a:stretch/>
        </p:blipFill>
        <p:spPr>
          <a:xfrm>
            <a:off x="447674" y="615636"/>
            <a:ext cx="3857625" cy="5626727"/>
          </a:xfrm>
          <a:prstGeom prst="rect">
            <a:avLst/>
          </a:prstGeom>
          <a:noFill/>
          <a:ln>
            <a:noFill/>
          </a:ln>
        </p:spPr>
      </p:pic>
      <p:sp>
        <p:nvSpPr>
          <p:cNvPr id="341" name="Google Shape;341;p11"/>
          <p:cNvSpPr txBox="1"/>
          <p:nvPr/>
        </p:nvSpPr>
        <p:spPr>
          <a:xfrm>
            <a:off x="5067300" y="1337786"/>
            <a:ext cx="6096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400" u="none" strike="noStrike">
                <a:solidFill>
                  <a:srgbClr val="333333"/>
                </a:solidFill>
                <a:latin typeface="Arial"/>
                <a:ea typeface="Arial"/>
                <a:cs typeface="Arial"/>
                <a:sym typeface="Arial"/>
              </a:rPr>
              <a:t>La primera mujer que situó el violonchelo sin reparos en medio de las piernas, como hacían los hombres, y desarrolló con el instrumento una carrera internacional es </a:t>
            </a:r>
            <a:r>
              <a:rPr b="0" i="0" lang="es-ES" sz="2400" u="none" strike="noStrike">
                <a:solidFill>
                  <a:srgbClr val="641AEA"/>
                </a:solidFill>
                <a:latin typeface="Arial"/>
                <a:ea typeface="Arial"/>
                <a:cs typeface="Arial"/>
                <a:sym typeface="Arial"/>
              </a:rPr>
              <a:t>Guilhermina Suggia </a:t>
            </a:r>
            <a:r>
              <a:rPr b="0" i="0" lang="es-ES" sz="2400" u="none" strike="noStrike">
                <a:solidFill>
                  <a:srgbClr val="333333"/>
                </a:solidFill>
                <a:latin typeface="Arial"/>
                <a:ea typeface="Arial"/>
                <a:cs typeface="Arial"/>
                <a:sym typeface="Arial"/>
              </a:rPr>
              <a:t>(1885-1950), hija de Oporto y de familia procedente de Italia. </a:t>
            </a:r>
            <a:endParaRPr sz="2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2"/>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lt2"/>
              </a:buClr>
              <a:buSzPct val="100000"/>
              <a:buFont typeface="Century Gothic"/>
              <a:buNone/>
            </a:pPr>
            <a:br>
              <a:rPr b="0" lang="es-ES"/>
            </a:br>
            <a:br>
              <a:rPr lang="es-ES"/>
            </a:br>
            <a:endParaRPr/>
          </a:p>
        </p:txBody>
      </p:sp>
      <p:sp>
        <p:nvSpPr>
          <p:cNvPr id="347" name="Google Shape;347;p12"/>
          <p:cNvSpPr/>
          <p:nvPr/>
        </p:nvSpPr>
        <p:spPr>
          <a:xfrm>
            <a:off x="659654" y="2979755"/>
            <a:ext cx="8825659"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2"/>
          <p:cNvSpPr txBox="1"/>
          <p:nvPr/>
        </p:nvSpPr>
        <p:spPr>
          <a:xfrm>
            <a:off x="863601" y="596900"/>
            <a:ext cx="654050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800" u="none" strike="noStrike">
                <a:solidFill>
                  <a:srgbClr val="1A1A1A"/>
                </a:solidFill>
                <a:latin typeface="Arial"/>
                <a:ea typeface="Arial"/>
                <a:cs typeface="Arial"/>
                <a:sym typeface="Arial"/>
              </a:rPr>
              <a:t>El </a:t>
            </a:r>
            <a:r>
              <a:rPr b="1" i="0" lang="es-ES" sz="1800" u="none" strike="noStrike">
                <a:solidFill>
                  <a:srgbClr val="1A1A1A"/>
                </a:solidFill>
                <a:latin typeface="Arial"/>
                <a:ea typeface="Arial"/>
                <a:cs typeface="Arial"/>
                <a:sym typeface="Arial"/>
              </a:rPr>
              <a:t>txistu</a:t>
            </a:r>
            <a:r>
              <a:rPr b="0" i="0" lang="es-ES" sz="1800" u="none" strike="noStrike">
                <a:solidFill>
                  <a:srgbClr val="1A1A1A"/>
                </a:solidFill>
                <a:latin typeface="Arial"/>
                <a:ea typeface="Arial"/>
                <a:cs typeface="Arial"/>
                <a:sym typeface="Arial"/>
              </a:rPr>
              <a:t> es una flauta de pico vertical de tres agujeros (los tres están situados en la parte inferior; dos en la parte delantera y uno en la trasera). Según se desprende de la documentación escrita, antiguamente los txistus solían ser de hueso o totalmente de madera (a semejanza de la actual txirula).</a:t>
            </a:r>
            <a:br>
              <a:rPr b="0" lang="es-ES" sz="1800">
                <a:solidFill>
                  <a:schemeClr val="dk1"/>
                </a:solidFill>
                <a:latin typeface="Arial"/>
                <a:ea typeface="Arial"/>
                <a:cs typeface="Arial"/>
                <a:sym typeface="Arial"/>
              </a:rPr>
            </a:br>
            <a:r>
              <a:rPr b="0" i="0" lang="es-ES" sz="1800" u="none" strike="noStrike">
                <a:solidFill>
                  <a:srgbClr val="202124"/>
                </a:solidFill>
                <a:latin typeface="Arial"/>
                <a:ea typeface="Arial"/>
                <a:cs typeface="Arial"/>
                <a:sym typeface="Arial"/>
              </a:rPr>
              <a:t>El </a:t>
            </a:r>
            <a:r>
              <a:rPr b="1" i="0" lang="es-ES" sz="1800" u="none" strike="noStrike">
                <a:solidFill>
                  <a:srgbClr val="202124"/>
                </a:solidFill>
                <a:latin typeface="Arial"/>
                <a:ea typeface="Arial"/>
                <a:cs typeface="Arial"/>
                <a:sym typeface="Arial"/>
              </a:rPr>
              <a:t>Txistu</a:t>
            </a:r>
            <a:r>
              <a:rPr b="0" i="0" lang="es-ES" sz="1800" u="none" strike="noStrike">
                <a:solidFill>
                  <a:srgbClr val="202124"/>
                </a:solidFill>
                <a:latin typeface="Arial"/>
                <a:ea typeface="Arial"/>
                <a:cs typeface="Arial"/>
                <a:sym typeface="Arial"/>
              </a:rPr>
              <a:t> es un </a:t>
            </a:r>
            <a:r>
              <a:rPr b="1" i="0" lang="es-ES" sz="1800" u="none" strike="noStrike">
                <a:solidFill>
                  <a:srgbClr val="202124"/>
                </a:solidFill>
                <a:latin typeface="Arial"/>
                <a:ea typeface="Arial"/>
                <a:cs typeface="Arial"/>
                <a:sym typeface="Arial"/>
              </a:rPr>
              <a:t>instrumento</a:t>
            </a:r>
            <a:r>
              <a:rPr b="0" i="0" lang="es-ES" sz="1800" u="none" strike="noStrike">
                <a:solidFill>
                  <a:srgbClr val="202124"/>
                </a:solidFill>
                <a:latin typeface="Arial"/>
                <a:ea typeface="Arial"/>
                <a:cs typeface="Arial"/>
                <a:sym typeface="Arial"/>
              </a:rPr>
              <a:t> musical característico del País Vasco </a:t>
            </a:r>
            <a:r>
              <a:rPr b="1" i="0" lang="es-ES" sz="1800" u="none" strike="noStrike">
                <a:solidFill>
                  <a:srgbClr val="202124"/>
                </a:solidFill>
                <a:latin typeface="Arial"/>
                <a:ea typeface="Arial"/>
                <a:cs typeface="Arial"/>
                <a:sym typeface="Arial"/>
              </a:rPr>
              <a:t>que</a:t>
            </a:r>
            <a:r>
              <a:rPr b="0" i="0" lang="es-ES" sz="1800" u="none" strike="noStrike">
                <a:solidFill>
                  <a:srgbClr val="202124"/>
                </a:solidFill>
                <a:latin typeface="Arial"/>
                <a:ea typeface="Arial"/>
                <a:cs typeface="Arial"/>
                <a:sym typeface="Arial"/>
              </a:rPr>
              <a:t> durante siglos la cultura vasca ha ido perfilando con un sonido y práctica particular.</a:t>
            </a:r>
            <a:endParaRPr sz="1800">
              <a:solidFill>
                <a:schemeClr val="dk1"/>
              </a:solidFill>
              <a:latin typeface="Century Gothic"/>
              <a:ea typeface="Century Gothic"/>
              <a:cs typeface="Century Gothic"/>
              <a:sym typeface="Century Gothic"/>
            </a:endParaRPr>
          </a:p>
        </p:txBody>
      </p:sp>
      <p:pic>
        <p:nvPicPr>
          <p:cNvPr descr="EL TXISTU: El asentamiento" id="349" name="Google Shape;349;p12"/>
          <p:cNvPicPr preferRelativeResize="0"/>
          <p:nvPr/>
        </p:nvPicPr>
        <p:blipFill rotWithShape="1">
          <a:blip r:embed="rId3">
            <a:alphaModFix/>
          </a:blip>
          <a:srcRect b="0" l="0" r="0" t="0"/>
          <a:stretch/>
        </p:blipFill>
        <p:spPr>
          <a:xfrm>
            <a:off x="7404101" y="152551"/>
            <a:ext cx="2857500" cy="3333750"/>
          </a:xfrm>
          <a:prstGeom prst="rect">
            <a:avLst/>
          </a:prstGeom>
          <a:noFill/>
          <a:ln>
            <a:noFill/>
          </a:ln>
        </p:spPr>
      </p:pic>
      <p:pic>
        <p:nvPicPr>
          <p:cNvPr descr="El cuatripartito reclama a Educación que subvencione las clases de txistu  en las escuelas navarras - Política - Diario Navarra.com Noticias de  Navarra, Osasuna y Pamplona" id="350" name="Google Shape;350;p12"/>
          <p:cNvPicPr preferRelativeResize="0"/>
          <p:nvPr/>
        </p:nvPicPr>
        <p:blipFill rotWithShape="1">
          <a:blip r:embed="rId4">
            <a:alphaModFix/>
          </a:blip>
          <a:srcRect b="0" l="0" r="0" t="0"/>
          <a:stretch/>
        </p:blipFill>
        <p:spPr>
          <a:xfrm>
            <a:off x="7149354" y="3790379"/>
            <a:ext cx="4382992" cy="2470721"/>
          </a:xfrm>
          <a:prstGeom prst="rect">
            <a:avLst/>
          </a:prstGeom>
          <a:noFill/>
          <a:ln>
            <a:noFill/>
          </a:ln>
        </p:spPr>
      </p:pic>
      <p:sp>
        <p:nvSpPr>
          <p:cNvPr id="351" name="Google Shape;351;p12"/>
          <p:cNvSpPr txBox="1"/>
          <p:nvPr/>
        </p:nvSpPr>
        <p:spPr>
          <a:xfrm>
            <a:off x="1053354" y="5762424"/>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1800">
                <a:solidFill>
                  <a:srgbClr val="1A1A1A"/>
                </a:solidFill>
                <a:latin typeface="Open Sans"/>
                <a:ea typeface="Open Sans"/>
                <a:cs typeface="Open Sans"/>
                <a:sym typeface="Open Sans"/>
              </a:rPr>
              <a:t> </a:t>
            </a:r>
            <a:r>
              <a:rPr b="1" i="0" lang="es-ES" sz="3600">
                <a:solidFill>
                  <a:schemeClr val="lt1"/>
                </a:solidFill>
                <a:latin typeface="Limelight"/>
                <a:ea typeface="Limelight"/>
                <a:cs typeface="Limelight"/>
                <a:sym typeface="Limelight"/>
              </a:rPr>
              <a:t>(El Txilibitu, El Silbo)</a:t>
            </a:r>
            <a:endParaRPr sz="3600">
              <a:solidFill>
                <a:schemeClr val="lt1"/>
              </a:solidFill>
              <a:latin typeface="Limelight"/>
              <a:ea typeface="Limelight"/>
              <a:cs typeface="Limelight"/>
              <a:sym typeface="Limelight"/>
            </a:endParaRPr>
          </a:p>
        </p:txBody>
      </p:sp>
      <p:sp>
        <p:nvSpPr>
          <p:cNvPr id="352" name="Google Shape;352;p12"/>
          <p:cNvSpPr txBox="1"/>
          <p:nvPr/>
        </p:nvSpPr>
        <p:spPr>
          <a:xfrm>
            <a:off x="798187" y="3275761"/>
            <a:ext cx="6096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s-ES" sz="1800">
                <a:solidFill>
                  <a:schemeClr val="accent2"/>
                </a:solidFill>
                <a:latin typeface="Open Sans"/>
                <a:ea typeface="Open Sans"/>
                <a:cs typeface="Open Sans"/>
                <a:sym typeface="Open Sans"/>
              </a:rPr>
              <a:t>“En el tribunal contra las brujas llevado por la Santa Inquisición en Hondarribia en 1611 en la declaración efectuada por un acusador, se manifiesta "que vio a Inesa Gaxengoa tocar el tamboril". No sabemos a ciencia cierta por que utilizó ese motivo en su contra: bien por que a las mujeres les estaba prohibido tocar el txistu, bien por qué tocar el txistu ya era un pecado en si mismo, o bien por ambos motivos a la vez.”</a:t>
            </a:r>
            <a:endParaRPr i="1" sz="1800">
              <a:solidFill>
                <a:schemeClr val="accent2"/>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3"/>
          <p:cNvSpPr txBox="1"/>
          <p:nvPr/>
        </p:nvSpPr>
        <p:spPr>
          <a:xfrm>
            <a:off x="330200" y="335845"/>
            <a:ext cx="6096000" cy="67403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3600" u="none" strike="noStrike">
                <a:solidFill>
                  <a:srgbClr val="2D2D2D"/>
                </a:solidFill>
                <a:latin typeface="Arial"/>
                <a:ea typeface="Arial"/>
                <a:cs typeface="Arial"/>
                <a:sym typeface="Arial"/>
              </a:rPr>
              <a:t>La cantautora burkinesa que osó tocar el instrumento prohibido</a:t>
            </a:r>
            <a:endParaRPr b="0" sz="3600">
              <a:solidFill>
                <a:schemeClr val="dk1"/>
              </a:solidFill>
              <a:latin typeface="Arial"/>
              <a:ea typeface="Arial"/>
              <a:cs typeface="Arial"/>
              <a:sym typeface="Arial"/>
            </a:endParaRPr>
          </a:p>
          <a:p>
            <a:pPr indent="0" lvl="0" marL="0" marR="0" rtl="0" algn="l">
              <a:spcBef>
                <a:spcPts val="0"/>
              </a:spcBef>
              <a:spcAft>
                <a:spcPts val="0"/>
              </a:spcAft>
              <a:buNone/>
            </a:pPr>
            <a:r>
              <a:rPr b="0" i="0" lang="es-ES" sz="1800" u="none" strike="noStrike">
                <a:solidFill>
                  <a:srgbClr val="333333"/>
                </a:solidFill>
                <a:latin typeface="Arial"/>
                <a:ea typeface="Arial"/>
                <a:cs typeface="Arial"/>
                <a:sym typeface="Arial"/>
              </a:rPr>
              <a:t>Kalam Kunde es la única mujer en Burkina Faso, y una de las pocas en África del Oeste, en atreverse a tocar el kunde, reservado a los hombres. La artista tiene cada vez más éxito en su país y en Malí gracias a sus conciertos, que consiguen romper tabús sobre las mujeres.</a:t>
            </a:r>
            <a:endParaRPr b="0" sz="1800">
              <a:solidFill>
                <a:schemeClr val="dk1"/>
              </a:solidFill>
              <a:latin typeface="Arial"/>
              <a:ea typeface="Arial"/>
              <a:cs typeface="Arial"/>
              <a:sym typeface="Arial"/>
            </a:endParaRPr>
          </a:p>
          <a:p>
            <a:pPr indent="0" lvl="0" marL="0" marR="0" rtl="0" algn="l">
              <a:spcBef>
                <a:spcPts val="0"/>
              </a:spcBef>
              <a:spcAft>
                <a:spcPts val="0"/>
              </a:spcAft>
              <a:buNone/>
            </a:pPr>
            <a:r>
              <a:rPr b="0" i="0" lang="es-ES" sz="1800" u="none" strike="noStrike">
                <a:solidFill>
                  <a:srgbClr val="333333"/>
                </a:solidFill>
                <a:latin typeface="Arial"/>
                <a:ea typeface="Arial"/>
                <a:cs typeface="Arial"/>
                <a:sym typeface="Arial"/>
              </a:rPr>
              <a:t>Tras un ligero velo se esconde una valiente mujer que rompe con los tabúes y tradiciones en su país. Cantante, compositora, música, bailarina, Kalam Kunde es la talentosa líder del grupo homónimo. Esta mujer decidida y polifacética está consiguiendo que las mujeres burkinesas se sientan más libres a la hora de poder tocar instrumentos ancestralmente relegados a los varones. El kunde es un instrumento típico de algunos países del Sahel como Malí o Burkina Faso. La tradición indica que solo los hombres pueden tocarlo. Romper con esta tradición, es un paso hacia la liberación de la mujer. </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s-ES"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pic>
        <p:nvPicPr>
          <p:cNvPr descr="La cantante burkinesa Kalam Kunde." id="358" name="Google Shape;358;p13"/>
          <p:cNvPicPr preferRelativeResize="0"/>
          <p:nvPr/>
        </p:nvPicPr>
        <p:blipFill rotWithShape="1">
          <a:blip r:embed="rId3">
            <a:alphaModFix/>
          </a:blip>
          <a:srcRect b="0" l="0" r="0" t="0"/>
          <a:stretch/>
        </p:blipFill>
        <p:spPr>
          <a:xfrm>
            <a:off x="6727825" y="1489887"/>
            <a:ext cx="5010150" cy="3324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14"/>
          <p:cNvPicPr preferRelativeResize="0"/>
          <p:nvPr>
            <p:ph idx="2" type="pic"/>
          </p:nvPr>
        </p:nvPicPr>
        <p:blipFill rotWithShape="1">
          <a:blip r:embed="rId3">
            <a:alphaModFix/>
          </a:blip>
          <a:srcRect b="17308" l="0" r="0" t="17309"/>
          <a:stretch/>
        </p:blipFill>
        <p:spPr>
          <a:xfrm>
            <a:off x="6700270" y="574895"/>
            <a:ext cx="4107430" cy="5775105"/>
          </a:xfrm>
          <a:prstGeom prst="roundRect">
            <a:avLst>
              <a:gd fmla="val 1858" name="adj"/>
            </a:avLst>
          </a:prstGeom>
          <a:noFill/>
          <a:ln>
            <a:noFill/>
          </a:ln>
          <a:effectLst>
            <a:outerShdw blurRad="50800" rotWithShape="0" algn="tl" dir="5400000" dist="50800">
              <a:srgbClr val="000000">
                <a:alpha val="42745"/>
              </a:srgbClr>
            </a:outerShdw>
          </a:effectLst>
        </p:spPr>
      </p:pic>
      <p:sp>
        <p:nvSpPr>
          <p:cNvPr id="364" name="Google Shape;364;p14"/>
          <p:cNvSpPr/>
          <p:nvPr/>
        </p:nvSpPr>
        <p:spPr>
          <a:xfrm>
            <a:off x="6700270" y="12954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15"/>
          <p:cNvPicPr preferRelativeResize="0"/>
          <p:nvPr>
            <p:ph idx="2" type="pic"/>
          </p:nvPr>
        </p:nvPicPr>
        <p:blipFill rotWithShape="1">
          <a:blip r:embed="rId3">
            <a:alphaModFix/>
          </a:blip>
          <a:srcRect b="17308" l="0" r="0" t="17309"/>
          <a:stretch/>
        </p:blipFill>
        <p:spPr>
          <a:xfrm>
            <a:off x="7171913" y="177627"/>
            <a:ext cx="4590030" cy="6502746"/>
          </a:xfrm>
          <a:prstGeom prst="roundRect">
            <a:avLst>
              <a:gd fmla="val 1858" name="adj"/>
            </a:avLst>
          </a:prstGeom>
          <a:noFill/>
          <a:ln>
            <a:noFill/>
          </a:ln>
          <a:effectLst>
            <a:outerShdw blurRad="50800" rotWithShape="0" algn="tl" dir="5400000" dist="50800">
              <a:srgbClr val="000000">
                <a:alpha val="42745"/>
              </a:srgbClr>
            </a:outerShdw>
          </a:effectLst>
        </p:spPr>
      </p:pic>
      <p:sp>
        <p:nvSpPr>
          <p:cNvPr id="370" name="Google Shape;370;p15"/>
          <p:cNvSpPr txBox="1"/>
          <p:nvPr>
            <p:ph idx="1" type="body"/>
          </p:nvPr>
        </p:nvSpPr>
        <p:spPr>
          <a:xfrm>
            <a:off x="1371444" y="4368427"/>
            <a:ext cx="1230202" cy="54647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pic>
        <p:nvPicPr>
          <p:cNvPr descr="Nezhat Amiri, directora de orquesta, desmonta los tabúes sobre las mujeres  y la música en Irán" id="371" name="Google Shape;371;p15"/>
          <p:cNvPicPr preferRelativeResize="0"/>
          <p:nvPr/>
        </p:nvPicPr>
        <p:blipFill rotWithShape="1">
          <a:blip r:embed="rId4">
            <a:alphaModFix/>
          </a:blip>
          <a:srcRect b="0" l="0" r="0" t="0"/>
          <a:stretch/>
        </p:blipFill>
        <p:spPr>
          <a:xfrm>
            <a:off x="871714" y="827363"/>
            <a:ext cx="4218733" cy="2373037"/>
          </a:xfrm>
          <a:prstGeom prst="rect">
            <a:avLst/>
          </a:prstGeom>
          <a:noFill/>
          <a:ln>
            <a:noFill/>
          </a:ln>
        </p:spPr>
      </p:pic>
      <p:pic>
        <p:nvPicPr>
          <p:cNvPr descr="Nezhat Amiri, directora de orquesta, desmonta los tabúes sobre las mujeres  y la música en Irán" id="372" name="Google Shape;372;p15"/>
          <p:cNvPicPr preferRelativeResize="0"/>
          <p:nvPr/>
        </p:nvPicPr>
        <p:blipFill rotWithShape="1">
          <a:blip r:embed="rId5">
            <a:alphaModFix/>
          </a:blip>
          <a:srcRect b="0" l="0" r="0" t="0"/>
          <a:stretch/>
        </p:blipFill>
        <p:spPr>
          <a:xfrm>
            <a:off x="597489" y="3657601"/>
            <a:ext cx="5059775" cy="2647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6"/>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t/>
            </a:r>
            <a:endParaRPr/>
          </a:p>
        </p:txBody>
      </p:sp>
      <p:sp>
        <p:nvSpPr>
          <p:cNvPr id="378" name="Google Shape;378;p16"/>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sp>
        <p:nvSpPr>
          <p:cNvPr id="379" name="Google Shape;379;p16"/>
          <p:cNvSpPr txBox="1"/>
          <p:nvPr/>
        </p:nvSpPr>
        <p:spPr>
          <a:xfrm>
            <a:off x="6006354" y="799743"/>
            <a:ext cx="6096000" cy="48013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1800">
                <a:solidFill>
                  <a:srgbClr val="333333"/>
                </a:solidFill>
                <a:latin typeface="Playfair Display"/>
                <a:ea typeface="Playfair Display"/>
                <a:cs typeface="Playfair Display"/>
                <a:sym typeface="Playfair Display"/>
              </a:rPr>
              <a:t>Pero, ¿realmente existe esa discriminación?</a:t>
            </a:r>
            <a:endParaRPr/>
          </a:p>
          <a:p>
            <a:pPr indent="0" lvl="0" marL="0" marR="0" rtl="0" algn="just">
              <a:spcBef>
                <a:spcPts val="0"/>
              </a:spcBef>
              <a:spcAft>
                <a:spcPts val="0"/>
              </a:spcAft>
              <a:buNone/>
            </a:pPr>
            <a:r>
              <a:rPr b="0" i="0" lang="es-ES" sz="1800">
                <a:solidFill>
                  <a:srgbClr val="333333"/>
                </a:solidFill>
                <a:latin typeface="Lato"/>
                <a:ea typeface="Lato"/>
                <a:cs typeface="Lato"/>
                <a:sym typeface="Lato"/>
              </a:rPr>
              <a:t>Para contestar a esa pregunta lo mejor es conocer algunos ejemplos y datos. La </a:t>
            </a:r>
            <a:r>
              <a:rPr b="1" i="0" lang="es-ES" sz="1800">
                <a:solidFill>
                  <a:srgbClr val="333333"/>
                </a:solidFill>
                <a:latin typeface="Lato"/>
                <a:ea typeface="Lato"/>
                <a:cs typeface="Lato"/>
                <a:sym typeface="Lato"/>
              </a:rPr>
              <a:t>Orquesta Filarmónica de Viena</a:t>
            </a:r>
            <a:r>
              <a:rPr b="0" i="0" lang="es-ES" sz="1800">
                <a:solidFill>
                  <a:srgbClr val="333333"/>
                </a:solidFill>
                <a:latin typeface="Lato"/>
                <a:ea typeface="Lato"/>
                <a:cs typeface="Lato"/>
                <a:sym typeface="Lato"/>
              </a:rPr>
              <a:t>, una de las más antiguas y prestigiosas del mundo, que fue fundada en 1842 </a:t>
            </a:r>
            <a:r>
              <a:rPr b="0" i="0" lang="es-ES" sz="1800" u="sng" strike="noStrike">
                <a:solidFill>
                  <a:srgbClr val="000000"/>
                </a:solidFill>
                <a:latin typeface="Lato"/>
                <a:ea typeface="Lato"/>
                <a:cs typeface="Lato"/>
                <a:sym typeface="Lato"/>
                <a:hlinkClick r:id="rId3">
                  <a:extLst>
                    <a:ext uri="{A12FA001-AC4F-418D-AE19-62706E023703}">
                      <ahyp:hlinkClr val="tx"/>
                    </a:ext>
                  </a:extLst>
                </a:hlinkClick>
              </a:rPr>
              <a:t>no aceptó a mujeres entre sus miembros de pleno derecho hasta 1997</a:t>
            </a:r>
            <a:r>
              <a:rPr b="0" i="0" lang="es-ES" sz="1800">
                <a:solidFill>
                  <a:srgbClr val="333333"/>
                </a:solidFill>
                <a:latin typeface="Lato"/>
                <a:ea typeface="Lato"/>
                <a:cs typeface="Lato"/>
                <a:sym typeface="Lato"/>
              </a:rPr>
              <a:t>. Esta filarmónica, famosa por ofrecer el tradicional concierto de Año Nuevo que cada año se retransmite en más de 80 países, es tal vez uno de los ejemplos más significativos.</a:t>
            </a:r>
            <a:endParaRPr/>
          </a:p>
          <a:p>
            <a:pPr indent="0" lvl="0" marL="0" marR="0" rtl="0" algn="just">
              <a:spcBef>
                <a:spcPts val="0"/>
              </a:spcBef>
              <a:spcAft>
                <a:spcPts val="0"/>
              </a:spcAft>
              <a:buNone/>
            </a:pPr>
            <a:r>
              <a:rPr b="0" i="0" lang="es-ES" sz="1800">
                <a:solidFill>
                  <a:srgbClr val="333333"/>
                </a:solidFill>
                <a:latin typeface="Lato"/>
                <a:ea typeface="Lato"/>
                <a:cs typeface="Lato"/>
                <a:sym typeface="Lato"/>
              </a:rPr>
              <a:t>El caso de España tampoco es para tirar cohetes. En 2011 solo </a:t>
            </a:r>
            <a:r>
              <a:rPr b="0" i="0" lang="es-ES" sz="1800" u="sng" strike="noStrike">
                <a:solidFill>
                  <a:srgbClr val="2A53C1"/>
                </a:solidFill>
                <a:latin typeface="Lato"/>
                <a:ea typeface="Lato"/>
                <a:cs typeface="Lato"/>
                <a:sym typeface="Lato"/>
                <a:hlinkClick r:id="rId4">
                  <a:extLst>
                    <a:ext uri="{A12FA001-AC4F-418D-AE19-62706E023703}">
                      <ahyp:hlinkClr val="tx"/>
                    </a:ext>
                  </a:extLst>
                </a:hlinkClick>
              </a:rPr>
              <a:t>el 31% de los más de 2.000 intérpretes que conformaban las 27 orquestas mantenidas con fondos públicos eran mujeres</a:t>
            </a:r>
            <a:r>
              <a:rPr b="0" i="0" lang="es-ES" sz="1800">
                <a:solidFill>
                  <a:srgbClr val="333333"/>
                </a:solidFill>
                <a:latin typeface="Lato"/>
                <a:ea typeface="Lato"/>
                <a:cs typeface="Lato"/>
                <a:sym typeface="Lato"/>
              </a:rPr>
              <a:t>. Ninguna mujer era directora de orquesta titular. Hoy en día la situación no ha mejorado mucho, solo tres orquestas sinfónicas en España cuentan con una directora. En comparación con Alemania o Reino Unido, España arrastra un </a:t>
            </a:r>
            <a:r>
              <a:rPr b="1" i="0" lang="es-ES" sz="1800">
                <a:solidFill>
                  <a:srgbClr val="333333"/>
                </a:solidFill>
                <a:latin typeface="Lato"/>
                <a:ea typeface="Lato"/>
                <a:cs typeface="Lato"/>
                <a:sym typeface="Lato"/>
              </a:rPr>
              <a:t>retraso de más de veinte años</a:t>
            </a:r>
            <a:r>
              <a:rPr b="0" i="0" lang="es-ES" sz="1800">
                <a:solidFill>
                  <a:srgbClr val="333333"/>
                </a:solidFill>
                <a:latin typeface="Lato"/>
                <a:ea typeface="Lato"/>
                <a:cs typeface="Lato"/>
                <a:sym typeface="Lato"/>
              </a:rPr>
              <a:t>.</a:t>
            </a:r>
            <a:endParaRPr/>
          </a:p>
        </p:txBody>
      </p:sp>
      <p:pic>
        <p:nvPicPr>
          <p:cNvPr id="380" name="Google Shape;380;p16"/>
          <p:cNvPicPr preferRelativeResize="0"/>
          <p:nvPr/>
        </p:nvPicPr>
        <p:blipFill rotWithShape="1">
          <a:blip r:embed="rId5">
            <a:alphaModFix/>
          </a:blip>
          <a:srcRect b="0" l="0" r="0" t="0"/>
          <a:stretch/>
        </p:blipFill>
        <p:spPr>
          <a:xfrm>
            <a:off x="1154954" y="238659"/>
            <a:ext cx="3612282" cy="65050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7"/>
          <p:cNvSpPr txBox="1"/>
          <p:nvPr/>
        </p:nvSpPr>
        <p:spPr>
          <a:xfrm>
            <a:off x="742950" y="102096"/>
            <a:ext cx="10706100" cy="686341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2000">
                <a:solidFill>
                  <a:srgbClr val="333333"/>
                </a:solidFill>
                <a:latin typeface="Playfair Display"/>
                <a:ea typeface="Playfair Display"/>
                <a:cs typeface="Playfair Display"/>
                <a:sym typeface="Playfair Display"/>
              </a:rPr>
              <a:t>La absurda discriminación histórica de la mujer</a:t>
            </a:r>
            <a:endParaRPr/>
          </a:p>
          <a:p>
            <a:pPr indent="0" lvl="0" marL="0" marR="0" rtl="0" algn="just">
              <a:spcBef>
                <a:spcPts val="0"/>
              </a:spcBef>
              <a:spcAft>
                <a:spcPts val="0"/>
              </a:spcAft>
              <a:buNone/>
            </a:pPr>
            <a:r>
              <a:rPr b="0" i="1" lang="es-ES" sz="2000">
                <a:solidFill>
                  <a:srgbClr val="333333"/>
                </a:solidFill>
                <a:latin typeface="Lato"/>
                <a:ea typeface="Lato"/>
                <a:cs typeface="Lato"/>
                <a:sym typeface="Lato"/>
              </a:rPr>
              <a:t>«No hay compositoras, nunca las hubo y posiblemente nunca existirán»</a:t>
            </a:r>
            <a:r>
              <a:rPr b="0" i="0" lang="es-ES" sz="2000">
                <a:solidFill>
                  <a:srgbClr val="333333"/>
                </a:solidFill>
                <a:latin typeface="Lato"/>
                <a:ea typeface="Lato"/>
                <a:cs typeface="Lato"/>
                <a:sym typeface="Lato"/>
              </a:rPr>
              <a:t> fue una frase pronunciada por el prestigioso director de orquesta británico, Thomas Beecham. </a:t>
            </a:r>
            <a:r>
              <a:rPr b="1" i="0" lang="es-ES" sz="2000">
                <a:solidFill>
                  <a:srgbClr val="333333"/>
                </a:solidFill>
                <a:latin typeface="Lato"/>
                <a:ea typeface="Lato"/>
                <a:cs typeface="Lato"/>
                <a:sym typeface="Lato"/>
              </a:rPr>
              <a:t>No podía estar más equivocado</a:t>
            </a:r>
            <a:r>
              <a:rPr b="0" i="0" lang="es-ES" sz="2000">
                <a:solidFill>
                  <a:srgbClr val="333333"/>
                </a:solidFill>
                <a:latin typeface="Lato"/>
                <a:ea typeface="Lato"/>
                <a:cs typeface="Lato"/>
                <a:sym typeface="Lato"/>
              </a:rPr>
              <a:t> con su afirmación cargada de rotundidad y machismo a partes iguales. Desde tiempos inmemoriales se ha argumentado que las mujeres tenían demasiado temperamento para formar parte de una orquesta o que su técnica era peor.</a:t>
            </a:r>
            <a:endParaRPr/>
          </a:p>
          <a:p>
            <a:pPr indent="0" lvl="0" marL="0" marR="0" rtl="0" algn="just">
              <a:spcBef>
                <a:spcPts val="0"/>
              </a:spcBef>
              <a:spcAft>
                <a:spcPts val="0"/>
              </a:spcAft>
              <a:buNone/>
            </a:pPr>
            <a:r>
              <a:rPr b="0" i="0" lang="es-ES" sz="2000">
                <a:solidFill>
                  <a:srgbClr val="333333"/>
                </a:solidFill>
                <a:latin typeface="Lato"/>
                <a:ea typeface="Lato"/>
                <a:cs typeface="Lato"/>
                <a:sym typeface="Lato"/>
              </a:rPr>
              <a:t>Cecilia Rouse y Claudia Goldin en su estudio </a:t>
            </a:r>
            <a:r>
              <a:rPr b="0" i="0" lang="es-ES" sz="2000" u="sng" strike="noStrike">
                <a:solidFill>
                  <a:srgbClr val="2A53C1"/>
                </a:solidFill>
                <a:latin typeface="Lato"/>
                <a:ea typeface="Lato"/>
                <a:cs typeface="Lato"/>
                <a:sym typeface="Lato"/>
                <a:hlinkClick r:id="rId3">
                  <a:extLst>
                    <a:ext uri="{A12FA001-AC4F-418D-AE19-62706E023703}">
                      <ahyp:hlinkClr val="tx"/>
                    </a:ext>
                  </a:extLst>
                </a:hlinkClick>
              </a:rPr>
              <a:t>«Orquestando la imparcialidad: el caso de las audiciones a ciegas en las músicos femeninas»</a:t>
            </a:r>
            <a:r>
              <a:rPr b="0" i="0" lang="es-ES" sz="2000">
                <a:solidFill>
                  <a:srgbClr val="333333"/>
                </a:solidFill>
                <a:latin typeface="Lato"/>
                <a:ea typeface="Lato"/>
                <a:cs typeface="Lato"/>
                <a:sym typeface="Lato"/>
              </a:rPr>
              <a:t> demostraron que la proporción de mujeres componentes de orquestas sinfónicas </a:t>
            </a:r>
            <a:r>
              <a:rPr b="1" i="0" lang="es-ES" sz="2000">
                <a:solidFill>
                  <a:srgbClr val="333333"/>
                </a:solidFill>
                <a:latin typeface="Lato"/>
                <a:ea typeface="Lato"/>
                <a:cs typeface="Lato"/>
                <a:sym typeface="Lato"/>
              </a:rPr>
              <a:t>subiría un 50%</a:t>
            </a:r>
            <a:r>
              <a:rPr b="0" i="0" lang="es-ES" sz="2000">
                <a:solidFill>
                  <a:srgbClr val="333333"/>
                </a:solidFill>
                <a:latin typeface="Lato"/>
                <a:ea typeface="Lato"/>
                <a:cs typeface="Lato"/>
                <a:sym typeface="Lato"/>
              </a:rPr>
              <a:t>, respecto a los datos actuales, con el simple gesto de colocar un panel que impidiera conocer al jurado el sexo del aspirante. Así lo hicieron en Estados Unidos con el consiguiente ascenso del número de mujeres en las distintas orquestas sinfónicas.</a:t>
            </a:r>
            <a:endParaRPr/>
          </a:p>
          <a:p>
            <a:pPr indent="0" lvl="0" marL="0" marR="0" rtl="0" algn="just">
              <a:spcBef>
                <a:spcPts val="0"/>
              </a:spcBef>
              <a:spcAft>
                <a:spcPts val="0"/>
              </a:spcAft>
              <a:buNone/>
            </a:pPr>
            <a:r>
              <a:rPr b="0" i="0" lang="es-ES" sz="4000">
                <a:solidFill>
                  <a:srgbClr val="641AEA"/>
                </a:solidFill>
                <a:latin typeface="Lato"/>
                <a:ea typeface="Lato"/>
                <a:cs typeface="Lato"/>
                <a:sym typeface="Lato"/>
              </a:rPr>
              <a:t>Es hora de cambiar de rumbo. La escasa presencia de las mujeres como destacadas concertistas debe quedar en la memoria colectiva para que no se repita.</a:t>
            </a:r>
            <a:endParaRPr/>
          </a:p>
          <a:p>
            <a:pPr indent="0" lvl="0" marL="0" marR="0" rtl="0" algn="just">
              <a:spcBef>
                <a:spcPts val="0"/>
              </a:spcBef>
              <a:spcAft>
                <a:spcPts val="0"/>
              </a:spcAft>
              <a:buNone/>
            </a:pPr>
            <a:r>
              <a:rPr b="0" i="0" lang="es-ES" sz="4000">
                <a:solidFill>
                  <a:srgbClr val="641AEA"/>
                </a:solidFill>
                <a:latin typeface="Lato"/>
                <a:ea typeface="Lato"/>
                <a:cs typeface="Lato"/>
                <a:sym typeface="Lato"/>
              </a:rPr>
              <a:t> Los </a:t>
            </a:r>
            <a:r>
              <a:rPr b="1" i="0" lang="es-ES" sz="4000">
                <a:solidFill>
                  <a:srgbClr val="641AEA"/>
                </a:solidFill>
                <a:latin typeface="Lato"/>
                <a:ea typeface="Lato"/>
                <a:cs typeface="Lato"/>
                <a:sym typeface="Lato"/>
              </a:rPr>
              <a:t>vientos de cambio</a:t>
            </a:r>
            <a:r>
              <a:rPr b="0" i="0" lang="es-ES" sz="4000">
                <a:solidFill>
                  <a:srgbClr val="641AEA"/>
                </a:solidFill>
                <a:latin typeface="Lato"/>
                <a:ea typeface="Lato"/>
                <a:cs typeface="Lato"/>
                <a:sym typeface="Lato"/>
              </a:rPr>
              <a:t> ya empiezan a soplar.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8"/>
          <p:cNvSpPr txBox="1"/>
          <p:nvPr>
            <p:ph type="ctrTitle"/>
          </p:nvPr>
        </p:nvSpPr>
        <p:spPr>
          <a:xfrm>
            <a:off x="1408955" y="1756833"/>
            <a:ext cx="8825658" cy="281516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9600"/>
              <a:buFont typeface="Limelight"/>
              <a:buNone/>
            </a:pPr>
            <a:r>
              <a:rPr lang="es-ES" sz="9600">
                <a:latin typeface="Limelight"/>
                <a:ea typeface="Limelight"/>
                <a:cs typeface="Limelight"/>
                <a:sym typeface="Limelight"/>
              </a:rPr>
              <a:t>						FIN</a:t>
            </a:r>
            <a:br>
              <a:rPr lang="es-ES" sz="9600">
                <a:latin typeface="Limelight"/>
                <a:ea typeface="Limelight"/>
                <a:cs typeface="Limelight"/>
                <a:sym typeface="Limelight"/>
              </a:rPr>
            </a:br>
            <a:r>
              <a:rPr lang="es-ES" sz="9600">
                <a:latin typeface="Limelight"/>
                <a:ea typeface="Limelight"/>
                <a:cs typeface="Limelight"/>
                <a:sym typeface="Limelight"/>
              </a:rPr>
              <a:t>								</a:t>
            </a:r>
            <a:endParaRPr sz="2800">
              <a:latin typeface="Limelight"/>
              <a:ea typeface="Limelight"/>
              <a:cs typeface="Limelight"/>
              <a:sym typeface="Limelight"/>
            </a:endParaRPr>
          </a:p>
        </p:txBody>
      </p:sp>
      <p:sp>
        <p:nvSpPr>
          <p:cNvPr id="391" name="Google Shape;391;p18"/>
          <p:cNvSpPr txBox="1"/>
          <p:nvPr/>
        </p:nvSpPr>
        <p:spPr>
          <a:xfrm>
            <a:off x="5969000" y="5041900"/>
            <a:ext cx="5156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Limelight"/>
                <a:ea typeface="Limelight"/>
                <a:cs typeface="Limelight"/>
                <a:sym typeface="Limelight"/>
              </a:rPr>
              <a:t>Mamen Gutiérrez Rubio</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2"/>
          <p:cNvPicPr preferRelativeResize="0"/>
          <p:nvPr/>
        </p:nvPicPr>
        <p:blipFill rotWithShape="1">
          <a:blip r:embed="rId3">
            <a:alphaModFix/>
          </a:blip>
          <a:srcRect b="0" l="0" r="0" t="0"/>
          <a:stretch/>
        </p:blipFill>
        <p:spPr>
          <a:xfrm>
            <a:off x="443902" y="508000"/>
            <a:ext cx="11316298" cy="589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
          <p:cNvSpPr txBox="1"/>
          <p:nvPr>
            <p:ph type="title"/>
          </p:nvPr>
        </p:nvSpPr>
        <p:spPr>
          <a:xfrm>
            <a:off x="1154954" y="973668"/>
            <a:ext cx="8825659" cy="127555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1800"/>
              <a:buFont typeface="Comic Sans MS"/>
              <a:buNone/>
            </a:pPr>
            <a:br>
              <a:rPr b="0" i="0" lang="es-ES" sz="1800" u="none" strike="noStrike">
                <a:solidFill>
                  <a:schemeClr val="lt1"/>
                </a:solidFill>
                <a:latin typeface="Comic Sans MS"/>
                <a:ea typeface="Comic Sans MS"/>
                <a:cs typeface="Comic Sans MS"/>
                <a:sym typeface="Comic Sans MS"/>
              </a:rPr>
            </a:br>
            <a:br>
              <a:rPr b="0" i="0" lang="es-ES" sz="1800" u="none" strike="noStrike">
                <a:solidFill>
                  <a:schemeClr val="lt1"/>
                </a:solidFill>
                <a:latin typeface="Comic Sans MS"/>
                <a:ea typeface="Comic Sans MS"/>
                <a:cs typeface="Comic Sans MS"/>
                <a:sym typeface="Comic Sans MS"/>
              </a:rPr>
            </a:br>
            <a:r>
              <a:rPr b="0" i="0" lang="es-ES" u="none" strike="noStrike">
                <a:solidFill>
                  <a:schemeClr val="lt1"/>
                </a:solidFill>
                <a:latin typeface="Limelight"/>
                <a:ea typeface="Limelight"/>
                <a:cs typeface="Limelight"/>
                <a:sym typeface="Limelight"/>
              </a:rPr>
              <a:t>Francesca Caccini</a:t>
            </a:r>
            <a:br>
              <a:rPr b="0" lang="es-ES">
                <a:solidFill>
                  <a:schemeClr val="lt1"/>
                </a:solidFill>
              </a:rPr>
            </a:br>
            <a:br>
              <a:rPr b="0" lang="es-ES">
                <a:solidFill>
                  <a:schemeClr val="lt1"/>
                </a:solidFill>
              </a:rPr>
            </a:br>
            <a:br>
              <a:rPr lang="es-ES">
                <a:solidFill>
                  <a:schemeClr val="lt1"/>
                </a:solidFill>
              </a:rPr>
            </a:br>
            <a:endParaRPr>
              <a:solidFill>
                <a:schemeClr val="lt1"/>
              </a:solidFill>
            </a:endParaRPr>
          </a:p>
        </p:txBody>
      </p:sp>
      <p:sp>
        <p:nvSpPr>
          <p:cNvPr id="260" name="Google Shape;260;p3"/>
          <p:cNvSpPr txBox="1"/>
          <p:nvPr>
            <p:ph idx="3" type="body"/>
          </p:nvPr>
        </p:nvSpPr>
        <p:spPr>
          <a:xfrm>
            <a:off x="304800" y="5109106"/>
            <a:ext cx="4013200" cy="9179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20"/>
              <a:buNone/>
            </a:pPr>
            <a:r>
              <a:rPr b="0" i="0" lang="es-ES">
                <a:solidFill>
                  <a:schemeClr val="dk1"/>
                </a:solidFill>
                <a:latin typeface="Arial"/>
                <a:ea typeface="Arial"/>
                <a:cs typeface="Arial"/>
                <a:sym typeface="Arial"/>
              </a:rPr>
              <a:t>Francesca Caccini (1587-1640) fue una compositora, cantante, profesora de música, multiinstrumentista y poeta italiana del Barroco, conocida por ser la primera compositora de ópera de la historia.</a:t>
            </a:r>
            <a:endParaRPr>
              <a:solidFill>
                <a:schemeClr val="dk1"/>
              </a:solidFill>
              <a:latin typeface="Arial"/>
              <a:ea typeface="Arial"/>
              <a:cs typeface="Arial"/>
              <a:sym typeface="Arial"/>
            </a:endParaRPr>
          </a:p>
        </p:txBody>
      </p:sp>
      <p:sp>
        <p:nvSpPr>
          <p:cNvPr id="261" name="Google Shape;261;p3"/>
          <p:cNvSpPr txBox="1"/>
          <p:nvPr>
            <p:ph idx="4" type="body"/>
          </p:nvPr>
        </p:nvSpPr>
        <p:spPr>
          <a:xfrm>
            <a:off x="4569194" y="2298701"/>
            <a:ext cx="3050438" cy="1130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120"/>
              <a:buNone/>
            </a:pPr>
            <a:r>
              <a:t/>
            </a:r>
            <a:endParaRPr b="0" i="0" sz="1400">
              <a:solidFill>
                <a:schemeClr val="dk1"/>
              </a:solidFill>
              <a:latin typeface="Arial"/>
              <a:ea typeface="Arial"/>
              <a:cs typeface="Arial"/>
              <a:sym typeface="Arial"/>
            </a:endParaRPr>
          </a:p>
          <a:p>
            <a:pPr indent="0" lvl="0" marL="0" rtl="0" algn="l">
              <a:spcBef>
                <a:spcPts val="1000"/>
              </a:spcBef>
              <a:spcAft>
                <a:spcPts val="0"/>
              </a:spcAft>
              <a:buSzPts val="1120"/>
              <a:buNone/>
            </a:pPr>
            <a:r>
              <a:t/>
            </a:r>
            <a:endParaRPr sz="1400">
              <a:solidFill>
                <a:schemeClr val="dk1"/>
              </a:solidFill>
              <a:latin typeface="Arial"/>
              <a:ea typeface="Arial"/>
              <a:cs typeface="Arial"/>
              <a:sym typeface="Arial"/>
            </a:endParaRPr>
          </a:p>
          <a:p>
            <a:pPr indent="0" lvl="0" marL="0" rtl="0" algn="l">
              <a:spcBef>
                <a:spcPts val="1000"/>
              </a:spcBef>
              <a:spcAft>
                <a:spcPts val="0"/>
              </a:spcAft>
              <a:buSzPts val="1120"/>
              <a:buNone/>
            </a:pPr>
            <a:r>
              <a:t/>
            </a:r>
            <a:endParaRPr b="0" i="0" sz="1400">
              <a:solidFill>
                <a:schemeClr val="dk1"/>
              </a:solidFill>
              <a:latin typeface="Arial"/>
              <a:ea typeface="Arial"/>
              <a:cs typeface="Arial"/>
              <a:sym typeface="Arial"/>
            </a:endParaRPr>
          </a:p>
          <a:p>
            <a:pPr indent="0" lvl="0" marL="0" rtl="0" algn="l">
              <a:spcBef>
                <a:spcPts val="1000"/>
              </a:spcBef>
              <a:spcAft>
                <a:spcPts val="0"/>
              </a:spcAft>
              <a:buSzPts val="1120"/>
              <a:buNone/>
            </a:pPr>
            <a:r>
              <a:t/>
            </a:r>
            <a:endParaRPr sz="1400">
              <a:solidFill>
                <a:schemeClr val="dk1"/>
              </a:solidFill>
              <a:latin typeface="Arial"/>
              <a:ea typeface="Arial"/>
              <a:cs typeface="Arial"/>
              <a:sym typeface="Arial"/>
            </a:endParaRPr>
          </a:p>
          <a:p>
            <a:pPr indent="0" lvl="0" marL="0" rtl="0" algn="l">
              <a:spcBef>
                <a:spcPts val="1000"/>
              </a:spcBef>
              <a:spcAft>
                <a:spcPts val="0"/>
              </a:spcAft>
              <a:buSzPts val="1120"/>
              <a:buNone/>
            </a:pPr>
            <a:r>
              <a:t/>
            </a:r>
            <a:endParaRPr b="0" i="0" sz="1400">
              <a:solidFill>
                <a:schemeClr val="dk1"/>
              </a:solidFill>
              <a:latin typeface="Arial"/>
              <a:ea typeface="Arial"/>
              <a:cs typeface="Arial"/>
              <a:sym typeface="Arial"/>
            </a:endParaRPr>
          </a:p>
          <a:p>
            <a:pPr indent="0" lvl="0" marL="0" rtl="0" algn="l">
              <a:spcBef>
                <a:spcPts val="1000"/>
              </a:spcBef>
              <a:spcAft>
                <a:spcPts val="0"/>
              </a:spcAft>
              <a:buSzPts val="1120"/>
              <a:buNone/>
            </a:pPr>
            <a:r>
              <a:rPr b="0" i="0" lang="es-ES" sz="1400">
                <a:solidFill>
                  <a:schemeClr val="dk1"/>
                </a:solidFill>
                <a:latin typeface="Arial"/>
                <a:ea typeface="Arial"/>
                <a:cs typeface="Arial"/>
                <a:sym typeface="Arial"/>
              </a:rPr>
              <a:t>Francesca pasó una parte de su vida como intérprete; destacó en el grupo de cámara </a:t>
            </a:r>
            <a:r>
              <a:rPr b="0" i="1" lang="es-ES" sz="1400">
                <a:solidFill>
                  <a:schemeClr val="dk1"/>
                </a:solidFill>
                <a:latin typeface="Arial"/>
                <a:ea typeface="Arial"/>
                <a:cs typeface="Arial"/>
                <a:sym typeface="Arial"/>
              </a:rPr>
              <a:t>Concerto Caccini</a:t>
            </a:r>
            <a:r>
              <a:rPr b="0" i="0" lang="es-ES" sz="1400">
                <a:solidFill>
                  <a:schemeClr val="dk1"/>
                </a:solidFill>
                <a:latin typeface="Arial"/>
                <a:ea typeface="Arial"/>
                <a:cs typeface="Arial"/>
                <a:sym typeface="Arial"/>
              </a:rPr>
              <a:t> y en el dúo </a:t>
            </a:r>
            <a:r>
              <a:rPr b="0" i="1" lang="es-ES" sz="1400">
                <a:solidFill>
                  <a:schemeClr val="dk1"/>
                </a:solidFill>
                <a:latin typeface="Arial"/>
                <a:ea typeface="Arial"/>
                <a:cs typeface="Arial"/>
                <a:sym typeface="Arial"/>
              </a:rPr>
              <a:t>Concerto delle donne</a:t>
            </a:r>
            <a:r>
              <a:rPr b="0" i="0" lang="es-E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262" name="Google Shape;262;p3"/>
          <p:cNvSpPr txBox="1"/>
          <p:nvPr>
            <p:ph idx="6" type="body"/>
          </p:nvPr>
        </p:nvSpPr>
        <p:spPr>
          <a:xfrm>
            <a:off x="4569194" y="3442307"/>
            <a:ext cx="3050438" cy="1209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20"/>
              <a:buNone/>
            </a:pPr>
            <a:r>
              <a:rPr b="0" i="0" lang="es-ES">
                <a:solidFill>
                  <a:schemeClr val="dk1"/>
                </a:solidFill>
                <a:latin typeface="Arial"/>
                <a:ea typeface="Arial"/>
                <a:cs typeface="Arial"/>
                <a:sym typeface="Arial"/>
              </a:rPr>
              <a:t>Poco después Francesca empezó a escribir y creó la primera escuela de canto tal y como las conocemos ahora. Fue apodada la </a:t>
            </a:r>
            <a:r>
              <a:rPr b="0" i="1" lang="es-ES">
                <a:solidFill>
                  <a:schemeClr val="dk1"/>
                </a:solidFill>
                <a:latin typeface="Arial"/>
                <a:ea typeface="Arial"/>
                <a:cs typeface="Arial"/>
                <a:sym typeface="Arial"/>
              </a:rPr>
              <a:t>Monteverdi de Florencia</a:t>
            </a:r>
            <a:r>
              <a:rPr b="0" i="0" lang="es-ES">
                <a:solidFill>
                  <a:schemeClr val="dk1"/>
                </a:solidFill>
                <a:latin typeface="Arial"/>
                <a:ea typeface="Arial"/>
                <a:cs typeface="Arial"/>
                <a:sym typeface="Arial"/>
              </a:rPr>
              <a:t>.</a:t>
            </a:r>
            <a:br>
              <a:rPr lang="es-ES">
                <a:solidFill>
                  <a:schemeClr val="dk1"/>
                </a:solidFill>
                <a:latin typeface="Arial"/>
                <a:ea typeface="Arial"/>
                <a:cs typeface="Arial"/>
                <a:sym typeface="Arial"/>
              </a:rPr>
            </a:br>
            <a:br>
              <a:rPr lang="es-ES">
                <a:latin typeface="Arial"/>
                <a:ea typeface="Arial"/>
                <a:cs typeface="Arial"/>
                <a:sym typeface="Arial"/>
              </a:rPr>
            </a:br>
            <a:endParaRPr>
              <a:latin typeface="Arial"/>
              <a:ea typeface="Arial"/>
              <a:cs typeface="Arial"/>
              <a:sym typeface="Arial"/>
            </a:endParaRPr>
          </a:p>
        </p:txBody>
      </p:sp>
      <p:sp>
        <p:nvSpPr>
          <p:cNvPr id="263" name="Google Shape;263;p3"/>
          <p:cNvSpPr txBox="1"/>
          <p:nvPr>
            <p:ph idx="7" type="body"/>
          </p:nvPr>
        </p:nvSpPr>
        <p:spPr>
          <a:xfrm>
            <a:off x="7982775" y="2594727"/>
            <a:ext cx="3051095" cy="129147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120"/>
              <a:buNone/>
            </a:pPr>
            <a:r>
              <a:rPr b="0" i="0" lang="es-ES" sz="1400">
                <a:solidFill>
                  <a:schemeClr val="dk1"/>
                </a:solidFill>
                <a:latin typeface="Arial"/>
                <a:ea typeface="Arial"/>
                <a:cs typeface="Arial"/>
                <a:sym typeface="Arial"/>
              </a:rPr>
              <a:t>Compuso al menos dieciséis obras, entre las que se incluyen óperas, obras religiosas, seculares, vocales e instrumentales. Por desgracia, la mayor parte de dichas obras se ha perdido.</a:t>
            </a:r>
            <a:endParaRPr/>
          </a:p>
        </p:txBody>
      </p:sp>
      <p:sp>
        <p:nvSpPr>
          <p:cNvPr id="264" name="Google Shape;264;p3"/>
          <p:cNvSpPr txBox="1"/>
          <p:nvPr>
            <p:ph idx="9" type="body"/>
          </p:nvPr>
        </p:nvSpPr>
        <p:spPr>
          <a:xfrm>
            <a:off x="7982775" y="4195010"/>
            <a:ext cx="3051096" cy="183204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rPr b="0" i="0" lang="es-ES">
                <a:solidFill>
                  <a:schemeClr val="dk1"/>
                </a:solidFill>
                <a:latin typeface="Arial"/>
                <a:ea typeface="Arial"/>
                <a:cs typeface="Arial"/>
                <a:sym typeface="Arial"/>
              </a:rPr>
              <a:t>Me gustaría hacer referencia a una de sus obras, </a:t>
            </a:r>
            <a:r>
              <a:rPr b="0" i="1" lang="es-ES">
                <a:solidFill>
                  <a:schemeClr val="dk1"/>
                </a:solidFill>
                <a:latin typeface="Arial"/>
                <a:ea typeface="Arial"/>
                <a:cs typeface="Arial"/>
                <a:sym typeface="Arial"/>
              </a:rPr>
              <a:t>Lo mi distruggo, et ardo</a:t>
            </a:r>
            <a:r>
              <a:rPr b="0" i="0" lang="es-ES">
                <a:solidFill>
                  <a:schemeClr val="dk1"/>
                </a:solidFill>
                <a:latin typeface="Arial"/>
                <a:ea typeface="Arial"/>
                <a:cs typeface="Arial"/>
                <a:sym typeface="Arial"/>
              </a:rPr>
              <a:t>. </a:t>
            </a:r>
            <a:endParaRPr/>
          </a:p>
          <a:p>
            <a:pPr indent="0" lvl="0" marL="0" rtl="0" algn="l">
              <a:spcBef>
                <a:spcPts val="1000"/>
              </a:spcBef>
              <a:spcAft>
                <a:spcPts val="0"/>
              </a:spcAft>
              <a:buSzPts val="1120"/>
              <a:buNone/>
            </a:pPr>
            <a:r>
              <a:rPr lang="es-ES" sz="1400" u="sng">
                <a:solidFill>
                  <a:srgbClr val="641AEA"/>
                </a:solidFill>
                <a:hlinkClick r:id="rId3">
                  <a:extLst>
                    <a:ext uri="{A12FA001-AC4F-418D-AE19-62706E023703}">
                      <ahyp:hlinkClr val="tx"/>
                    </a:ext>
                  </a:extLst>
                </a:hlinkClick>
              </a:rPr>
              <a:t>https://youtu.be/JN0wnUs_qPY</a:t>
            </a:r>
            <a:endParaRPr sz="1400">
              <a:solidFill>
                <a:srgbClr val="641AEA"/>
              </a:solidFill>
            </a:endParaRPr>
          </a:p>
          <a:p>
            <a:pPr indent="0" lvl="0" marL="0" rtl="0" algn="l">
              <a:spcBef>
                <a:spcPts val="1000"/>
              </a:spcBef>
              <a:spcAft>
                <a:spcPts val="0"/>
              </a:spcAft>
              <a:buSzPts val="1120"/>
              <a:buNone/>
            </a:pPr>
            <a:r>
              <a:t/>
            </a:r>
            <a:endParaRPr>
              <a:solidFill>
                <a:schemeClr val="dk1"/>
              </a:solidFill>
              <a:latin typeface="Arial"/>
              <a:ea typeface="Arial"/>
              <a:cs typeface="Arial"/>
              <a:sym typeface="Arial"/>
            </a:endParaRPr>
          </a:p>
        </p:txBody>
      </p:sp>
      <p:pic>
        <p:nvPicPr>
          <p:cNvPr id="265" name="Google Shape;265;p3"/>
          <p:cNvPicPr preferRelativeResize="0"/>
          <p:nvPr>
            <p:ph idx="2" type="pic"/>
          </p:nvPr>
        </p:nvPicPr>
        <p:blipFill rotWithShape="1">
          <a:blip r:embed="rId4">
            <a:alphaModFix/>
          </a:blip>
          <a:srcRect b="0" l="9428" r="9428" t="0"/>
          <a:stretch/>
        </p:blipFill>
        <p:spPr>
          <a:xfrm>
            <a:off x="788453" y="2603500"/>
            <a:ext cx="3199878" cy="1892300"/>
          </a:xfrm>
          <a:prstGeom prst="rect">
            <a:avLst/>
          </a:prstGeom>
          <a:noFill/>
          <a:ln>
            <a:noFill/>
          </a:ln>
          <a:effectLst>
            <a:outerShdw blurRad="50800" rotWithShape="0" algn="tl" dir="5400000" dist="50800">
              <a:srgbClr val="000000">
                <a:alpha val="42745"/>
              </a:srgbClr>
            </a:outerShdw>
          </a:effectLst>
        </p:spPr>
      </p:pic>
      <p:pic>
        <p:nvPicPr>
          <p:cNvPr descr="El proyecto “Aula Monteverdi”. Francesca Caccini y entrevista a Enrico  Onofri « MusicaAntigua.com" id="266" name="Google Shape;266;p3"/>
          <p:cNvPicPr preferRelativeResize="0"/>
          <p:nvPr/>
        </p:nvPicPr>
        <p:blipFill rotWithShape="1">
          <a:blip r:embed="rId5">
            <a:alphaModFix/>
          </a:blip>
          <a:srcRect b="0" l="0" r="0" t="0"/>
          <a:stretch/>
        </p:blipFill>
        <p:spPr>
          <a:xfrm>
            <a:off x="4665663" y="4701307"/>
            <a:ext cx="2857500" cy="173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
          <p:cNvSpPr txBox="1"/>
          <p:nvPr>
            <p:ph type="title"/>
          </p:nvPr>
        </p:nvSpPr>
        <p:spPr>
          <a:xfrm>
            <a:off x="1154954" y="1317334"/>
            <a:ext cx="8825659" cy="48606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Comic Sans MS"/>
              <a:buNone/>
            </a:pPr>
            <a:br>
              <a:rPr b="0" i="0" lang="es-ES" sz="1800" u="none" strike="noStrike">
                <a:solidFill>
                  <a:srgbClr val="000000"/>
                </a:solidFill>
                <a:latin typeface="Comic Sans MS"/>
                <a:ea typeface="Comic Sans MS"/>
                <a:cs typeface="Comic Sans MS"/>
                <a:sym typeface="Comic Sans MS"/>
              </a:rPr>
            </a:br>
            <a:br>
              <a:rPr b="0" i="0" lang="es-ES" sz="1800" u="none" strike="noStrike">
                <a:solidFill>
                  <a:srgbClr val="000000"/>
                </a:solidFill>
                <a:latin typeface="Comic Sans MS"/>
                <a:ea typeface="Comic Sans MS"/>
                <a:cs typeface="Comic Sans MS"/>
                <a:sym typeface="Comic Sans MS"/>
              </a:rPr>
            </a:br>
            <a:br>
              <a:rPr b="0" i="0" lang="es-ES" sz="1800" u="none" strike="noStrike">
                <a:solidFill>
                  <a:srgbClr val="000000"/>
                </a:solidFill>
                <a:latin typeface="Comic Sans MS"/>
                <a:ea typeface="Comic Sans MS"/>
                <a:cs typeface="Comic Sans MS"/>
                <a:sym typeface="Comic Sans MS"/>
              </a:rPr>
            </a:br>
            <a:br>
              <a:rPr b="0" i="0" lang="es-ES" sz="1800" u="none" strike="noStrike">
                <a:solidFill>
                  <a:srgbClr val="000000"/>
                </a:solidFill>
                <a:latin typeface="Comic Sans MS"/>
                <a:ea typeface="Comic Sans MS"/>
                <a:cs typeface="Comic Sans MS"/>
                <a:sym typeface="Comic Sans MS"/>
              </a:rPr>
            </a:br>
            <a:r>
              <a:rPr b="0" i="0" lang="es-ES" sz="4000" u="none" strike="noStrike">
                <a:solidFill>
                  <a:schemeClr val="lt1"/>
                </a:solidFill>
                <a:latin typeface="Limelight"/>
                <a:ea typeface="Limelight"/>
                <a:cs typeface="Limelight"/>
                <a:sym typeface="Limelight"/>
              </a:rPr>
              <a:t>Elisabeth Jacket</a:t>
            </a:r>
            <a:br>
              <a:rPr b="0" i="0" lang="es-ES" sz="4000" u="none" strike="noStrike">
                <a:solidFill>
                  <a:schemeClr val="lt1"/>
                </a:solidFill>
                <a:latin typeface="Limelight"/>
                <a:ea typeface="Limelight"/>
                <a:cs typeface="Limelight"/>
                <a:sym typeface="Limelight"/>
              </a:rPr>
            </a:br>
            <a:r>
              <a:rPr b="0" i="0" lang="es-ES" sz="1600" u="sng" strike="noStrike">
                <a:solidFill>
                  <a:schemeClr val="accent6"/>
                </a:solidFill>
                <a:latin typeface="Arial"/>
                <a:ea typeface="Arial"/>
                <a:cs typeface="Arial"/>
                <a:sym typeface="Arial"/>
                <a:hlinkClick r:id="rId3">
                  <a:extLst>
                    <a:ext uri="{A12FA001-AC4F-418D-AE19-62706E023703}">
                      <ahyp:hlinkClr val="tx"/>
                    </a:ext>
                  </a:extLst>
                </a:hlinkClick>
              </a:rPr>
              <a:t>https://youtu.be/dJKcAMzeAjs</a:t>
            </a:r>
            <a:br>
              <a:rPr b="0" i="0" lang="es-ES" sz="1600" u="none" strike="noStrike">
                <a:solidFill>
                  <a:schemeClr val="lt1"/>
                </a:solidFill>
                <a:latin typeface="Arial"/>
                <a:ea typeface="Arial"/>
                <a:cs typeface="Arial"/>
                <a:sym typeface="Arial"/>
              </a:rPr>
            </a:br>
            <a:br>
              <a:rPr b="0" lang="es-ES"/>
            </a:br>
            <a:br>
              <a:rPr lang="es-ES"/>
            </a:br>
            <a:endParaRPr/>
          </a:p>
        </p:txBody>
      </p:sp>
      <p:sp>
        <p:nvSpPr>
          <p:cNvPr id="272" name="Google Shape;272;p4"/>
          <p:cNvSpPr txBox="1"/>
          <p:nvPr>
            <p:ph idx="1" type="body"/>
          </p:nvPr>
        </p:nvSpPr>
        <p:spPr>
          <a:xfrm>
            <a:off x="330198" y="2324100"/>
            <a:ext cx="3966633" cy="1231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120"/>
              <a:buNone/>
            </a:pPr>
            <a:r>
              <a:rPr lang="es-ES" sz="1400">
                <a:solidFill>
                  <a:srgbClr val="000000"/>
                </a:solidFill>
                <a:latin typeface="Arial"/>
                <a:ea typeface="Arial"/>
                <a:cs typeface="Arial"/>
                <a:sym typeface="Arial"/>
              </a:rPr>
              <a:t>N</a:t>
            </a:r>
            <a:r>
              <a:rPr b="0" i="0" lang="es-ES" sz="1400">
                <a:solidFill>
                  <a:srgbClr val="000000"/>
                </a:solidFill>
                <a:latin typeface="Arial"/>
                <a:ea typeface="Arial"/>
                <a:cs typeface="Arial"/>
                <a:sym typeface="Arial"/>
              </a:rPr>
              <a:t>ace en París el 17 de marzo de 1665 en el seno de una familia de músicos: sus hermanos Nicolas, Anne y Pierre se dedicaron a la composición, y su padre, Claude Jacquet, era organista de la iglesia de l´Île de Saint-Louis.</a:t>
            </a:r>
            <a:endParaRPr sz="1400">
              <a:latin typeface="Arial"/>
              <a:ea typeface="Arial"/>
              <a:cs typeface="Arial"/>
              <a:sym typeface="Arial"/>
            </a:endParaRPr>
          </a:p>
        </p:txBody>
      </p:sp>
      <p:sp>
        <p:nvSpPr>
          <p:cNvPr id="273" name="Google Shape;273;p4"/>
          <p:cNvSpPr txBox="1"/>
          <p:nvPr>
            <p:ph idx="2" type="body"/>
          </p:nvPr>
        </p:nvSpPr>
        <p:spPr>
          <a:xfrm>
            <a:off x="330201" y="3784601"/>
            <a:ext cx="3966632" cy="9143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rPr lang="es-ES">
                <a:solidFill>
                  <a:srgbClr val="000000"/>
                </a:solidFill>
                <a:latin typeface="Arial"/>
                <a:ea typeface="Arial"/>
                <a:cs typeface="Arial"/>
                <a:sym typeface="Arial"/>
              </a:rPr>
              <a:t>F</a:t>
            </a:r>
            <a:r>
              <a:rPr b="0" i="0" lang="es-ES">
                <a:solidFill>
                  <a:srgbClr val="000000"/>
                </a:solidFill>
                <a:latin typeface="Arial"/>
                <a:ea typeface="Arial"/>
                <a:cs typeface="Arial"/>
                <a:sym typeface="Arial"/>
              </a:rPr>
              <a:t>ue presentada con sólo cinco años ante Luis XIV. Inmediatamente fue protegida por la realeza.</a:t>
            </a:r>
            <a:endParaRPr>
              <a:latin typeface="Arial"/>
              <a:ea typeface="Arial"/>
              <a:cs typeface="Arial"/>
              <a:sym typeface="Arial"/>
            </a:endParaRPr>
          </a:p>
        </p:txBody>
      </p:sp>
      <p:sp>
        <p:nvSpPr>
          <p:cNvPr id="274" name="Google Shape;274;p4"/>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t/>
            </a:r>
            <a:endParaRPr/>
          </a:p>
        </p:txBody>
      </p:sp>
      <p:sp>
        <p:nvSpPr>
          <p:cNvPr id="275" name="Google Shape;275;p4"/>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sp>
        <p:nvSpPr>
          <p:cNvPr id="276" name="Google Shape;276;p4"/>
          <p:cNvSpPr txBox="1"/>
          <p:nvPr>
            <p:ph idx="5" type="body"/>
          </p:nvPr>
        </p:nvSpPr>
        <p:spPr>
          <a:xfrm>
            <a:off x="7813260" y="2398712"/>
            <a:ext cx="4204592" cy="1830388"/>
          </a:xfrm>
          <a:prstGeom prst="rect">
            <a:avLst/>
          </a:prstGeom>
          <a:noFill/>
          <a:ln>
            <a:noFill/>
          </a:ln>
        </p:spPr>
        <p:txBody>
          <a:bodyPr anchorCtr="0" anchor="b" bIns="45700" lIns="91425" spcFirstLastPara="1" rIns="91425" wrap="square" tIns="45700">
            <a:noAutofit/>
          </a:bodyPr>
          <a:lstStyle/>
          <a:p>
            <a:pPr indent="0" lvl="0" marL="0" rtl="0" algn="just">
              <a:spcBef>
                <a:spcPts val="0"/>
              </a:spcBef>
              <a:spcAft>
                <a:spcPts val="0"/>
              </a:spcAft>
              <a:buSzPts val="1120"/>
              <a:buNone/>
            </a:pPr>
            <a:r>
              <a:rPr b="0" i="0" lang="es-ES" sz="1400">
                <a:solidFill>
                  <a:srgbClr val="000000"/>
                </a:solidFill>
                <a:latin typeface="Arial"/>
                <a:ea typeface="Arial"/>
                <a:cs typeface="Arial"/>
                <a:sym typeface="Arial"/>
              </a:rPr>
              <a:t>.</a:t>
            </a:r>
            <a:endParaRPr b="0" i="0" sz="1400">
              <a:solidFill>
                <a:srgbClr val="6E6E6E"/>
              </a:solidFill>
              <a:latin typeface="Arial"/>
              <a:ea typeface="Arial"/>
              <a:cs typeface="Arial"/>
              <a:sym typeface="Arial"/>
            </a:endParaRPr>
          </a:p>
          <a:p>
            <a:pPr indent="0" lvl="0" marL="0" rtl="0" algn="just">
              <a:spcBef>
                <a:spcPts val="1000"/>
              </a:spcBef>
              <a:spcAft>
                <a:spcPts val="0"/>
              </a:spcAft>
              <a:buSzPts val="1120"/>
              <a:buNone/>
            </a:pPr>
            <a:r>
              <a:rPr b="0" i="0" lang="es-ES" sz="1400">
                <a:solidFill>
                  <a:srgbClr val="000000"/>
                </a:solidFill>
                <a:latin typeface="Arial"/>
                <a:ea typeface="Arial"/>
                <a:cs typeface="Arial"/>
                <a:sym typeface="Arial"/>
              </a:rPr>
              <a:t>Desgraciadamente, las obras de su temprana juventud han desaparecido, pero en la actualidad podemos disfrutar de sus composiciones de madurez.</a:t>
            </a:r>
            <a:endParaRPr b="0" i="0" sz="1400">
              <a:solidFill>
                <a:srgbClr val="6E6E6E"/>
              </a:solidFill>
              <a:latin typeface="Arial"/>
              <a:ea typeface="Arial"/>
              <a:cs typeface="Arial"/>
              <a:sym typeface="Arial"/>
            </a:endParaRPr>
          </a:p>
          <a:p>
            <a:pPr indent="0" lvl="0" marL="0" rtl="0" algn="just">
              <a:spcBef>
                <a:spcPts val="1000"/>
              </a:spcBef>
              <a:spcAft>
                <a:spcPts val="0"/>
              </a:spcAft>
              <a:buSzPts val="1120"/>
              <a:buNone/>
            </a:pPr>
            <a:r>
              <a:rPr b="0" i="0" lang="es-ES" sz="1400">
                <a:solidFill>
                  <a:srgbClr val="000000"/>
                </a:solidFill>
                <a:latin typeface="Arial"/>
                <a:ea typeface="Arial"/>
                <a:cs typeface="Arial"/>
                <a:sym typeface="Arial"/>
              </a:rPr>
              <a:t>Muere en Paris </a:t>
            </a:r>
            <a:endParaRPr/>
          </a:p>
          <a:p>
            <a:pPr indent="0" lvl="0" marL="0" rtl="0" algn="just">
              <a:spcBef>
                <a:spcPts val="1000"/>
              </a:spcBef>
              <a:spcAft>
                <a:spcPts val="0"/>
              </a:spcAft>
              <a:buSzPts val="1120"/>
              <a:buNone/>
            </a:pPr>
            <a:r>
              <a:rPr b="0" i="0" lang="es-ES" sz="1400">
                <a:solidFill>
                  <a:srgbClr val="000000"/>
                </a:solidFill>
                <a:latin typeface="Arial"/>
                <a:ea typeface="Arial"/>
                <a:cs typeface="Arial"/>
                <a:sym typeface="Arial"/>
              </a:rPr>
              <a:t>en 1729</a:t>
            </a:r>
            <a:r>
              <a:rPr b="0" i="0" lang="es-ES" sz="1800">
                <a:solidFill>
                  <a:srgbClr val="000000"/>
                </a:solidFill>
                <a:latin typeface="trebuchet ms"/>
                <a:ea typeface="trebuchet ms"/>
                <a:cs typeface="trebuchet ms"/>
                <a:sym typeface="trebuchet ms"/>
              </a:rPr>
              <a:t>.</a:t>
            </a:r>
            <a:endParaRPr b="0" i="0">
              <a:solidFill>
                <a:srgbClr val="6E6E6E"/>
              </a:solidFill>
              <a:latin typeface="Exo"/>
              <a:ea typeface="Exo"/>
              <a:cs typeface="Exo"/>
              <a:sym typeface="Exo"/>
            </a:endParaRPr>
          </a:p>
        </p:txBody>
      </p:sp>
      <p:sp>
        <p:nvSpPr>
          <p:cNvPr id="277" name="Google Shape;277;p4"/>
          <p:cNvSpPr txBox="1"/>
          <p:nvPr>
            <p:ph idx="6" type="body"/>
          </p:nvPr>
        </p:nvSpPr>
        <p:spPr>
          <a:xfrm>
            <a:off x="14177155" y="8410718"/>
            <a:ext cx="1745919" cy="6251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pic>
        <p:nvPicPr>
          <p:cNvPr descr=" Elizabeth Jacquet de la Guerre, retratada por François de Troy" id="278" name="Google Shape;278;p4"/>
          <p:cNvPicPr preferRelativeResize="0"/>
          <p:nvPr/>
        </p:nvPicPr>
        <p:blipFill rotWithShape="1">
          <a:blip r:embed="rId4">
            <a:alphaModFix/>
          </a:blip>
          <a:srcRect b="0" l="0" r="0" t="0"/>
          <a:stretch/>
        </p:blipFill>
        <p:spPr>
          <a:xfrm>
            <a:off x="4512721" y="2324100"/>
            <a:ext cx="3120936" cy="3702956"/>
          </a:xfrm>
          <a:prstGeom prst="rect">
            <a:avLst/>
          </a:prstGeom>
          <a:noFill/>
          <a:ln>
            <a:noFill/>
          </a:ln>
        </p:spPr>
      </p:pic>
      <p:sp>
        <p:nvSpPr>
          <p:cNvPr id="279" name="Google Shape;279;p4"/>
          <p:cNvSpPr txBox="1"/>
          <p:nvPr/>
        </p:nvSpPr>
        <p:spPr>
          <a:xfrm>
            <a:off x="304128" y="4476750"/>
            <a:ext cx="392784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400" u="none" cap="none" strike="noStrike">
                <a:solidFill>
                  <a:srgbClr val="000000"/>
                </a:solidFill>
                <a:latin typeface="Arial"/>
                <a:ea typeface="Arial"/>
                <a:cs typeface="Arial"/>
                <a:sym typeface="Arial"/>
              </a:rPr>
              <a:t>En 1684 la joven Elisabeth se casa con el organista M. de la Guerre; abandona la corte y se traslada a París, donde se convierte en una virtuosa del clave.</a:t>
            </a:r>
            <a:endParaRPr/>
          </a:p>
          <a:p>
            <a:pPr indent="0" lvl="0" marL="0" marR="0" rtl="0" algn="l">
              <a:spcBef>
                <a:spcPts val="0"/>
              </a:spcBef>
              <a:spcAft>
                <a:spcPts val="0"/>
              </a:spcAft>
              <a:buNone/>
            </a:pPr>
            <a:r>
              <a:t/>
            </a:r>
            <a:endParaRPr b="0" i="0" sz="1400">
              <a:solidFill>
                <a:srgbClr val="000000"/>
              </a:solidFill>
              <a:latin typeface="Arial"/>
              <a:ea typeface="Arial"/>
              <a:cs typeface="Arial"/>
              <a:sym typeface="Arial"/>
            </a:endParaRPr>
          </a:p>
          <a:p>
            <a:pPr indent="0" lvl="0" marL="0" marR="0" rtl="0" algn="l">
              <a:spcBef>
                <a:spcPts val="0"/>
              </a:spcBef>
              <a:spcAft>
                <a:spcPts val="0"/>
              </a:spcAft>
              <a:buNone/>
            </a:pPr>
            <a:r>
              <a:rPr b="0" i="0" lang="es-ES" sz="1400">
                <a:solidFill>
                  <a:srgbClr val="000000"/>
                </a:solidFill>
                <a:latin typeface="Arial"/>
                <a:ea typeface="Arial"/>
                <a:cs typeface="Arial"/>
                <a:sym typeface="Arial"/>
              </a:rPr>
              <a:t>En 1700 se divorcia y muere trágicamente su hijo de diez años que ya destacaba -como su madre- en el manejo del clavecín</a:t>
            </a:r>
            <a:endParaRPr sz="1400">
              <a:solidFill>
                <a:schemeClr val="dk1"/>
              </a:solidFill>
              <a:latin typeface="Arial"/>
              <a:ea typeface="Arial"/>
              <a:cs typeface="Arial"/>
              <a:sym typeface="Arial"/>
            </a:endParaRPr>
          </a:p>
        </p:txBody>
      </p:sp>
      <p:pic>
        <p:nvPicPr>
          <p:cNvPr descr=" Elisabeth Jacquet de la Guerre" id="280" name="Google Shape;280;p4"/>
          <p:cNvPicPr preferRelativeResize="0"/>
          <p:nvPr/>
        </p:nvPicPr>
        <p:blipFill rotWithShape="1">
          <a:blip r:embed="rId5">
            <a:alphaModFix/>
          </a:blip>
          <a:srcRect b="0" l="0" r="0" t="0"/>
          <a:stretch/>
        </p:blipFill>
        <p:spPr>
          <a:xfrm>
            <a:off x="9353358" y="3514435"/>
            <a:ext cx="2508441" cy="3140365"/>
          </a:xfrm>
          <a:prstGeom prst="rect">
            <a:avLst/>
          </a:prstGeom>
          <a:noFill/>
          <a:ln>
            <a:noFill/>
          </a:ln>
        </p:spPr>
      </p:pic>
      <p:pic>
        <p:nvPicPr>
          <p:cNvPr descr=" Elisabeth Jacquet de la Guerre" id="281" name="Google Shape;281;p4"/>
          <p:cNvPicPr preferRelativeResize="0"/>
          <p:nvPr/>
        </p:nvPicPr>
        <p:blipFill rotWithShape="1">
          <a:blip r:embed="rId6">
            <a:alphaModFix/>
          </a:blip>
          <a:srcRect b="0" l="0" r="0" t="0"/>
          <a:stretch/>
        </p:blipFill>
        <p:spPr>
          <a:xfrm>
            <a:off x="6797987" y="4824412"/>
            <a:ext cx="1907264" cy="18303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Limelight"/>
              <a:buNone/>
            </a:pPr>
            <a:r>
              <a:rPr lang="es-ES" sz="4000">
                <a:latin typeface="Limelight"/>
                <a:ea typeface="Limelight"/>
                <a:cs typeface="Limelight"/>
                <a:sym typeface="Limelight"/>
              </a:rPr>
              <a:t>Mariana</a:t>
            </a:r>
            <a:r>
              <a:rPr lang="es-ES"/>
              <a:t> </a:t>
            </a:r>
            <a:r>
              <a:rPr lang="es-ES">
                <a:latin typeface="Limelight"/>
                <a:ea typeface="Limelight"/>
                <a:cs typeface="Limelight"/>
                <a:sym typeface="Limelight"/>
              </a:rPr>
              <a:t>Martínes</a:t>
            </a:r>
            <a:br>
              <a:rPr lang="es-ES">
                <a:latin typeface="Limelight"/>
                <a:ea typeface="Limelight"/>
                <a:cs typeface="Limelight"/>
                <a:sym typeface="Limelight"/>
              </a:rPr>
            </a:br>
            <a:r>
              <a:rPr lang="es-ES" sz="1800" u="sng">
                <a:solidFill>
                  <a:srgbClr val="C2A4F7"/>
                </a:solidFill>
                <a:latin typeface="Arial"/>
                <a:ea typeface="Arial"/>
                <a:cs typeface="Arial"/>
                <a:sym typeface="Arial"/>
                <a:hlinkClick r:id="rId3">
                  <a:extLst>
                    <a:ext uri="{A12FA001-AC4F-418D-AE19-62706E023703}">
                      <ahyp:hlinkClr val="tx"/>
                    </a:ext>
                  </a:extLst>
                </a:hlinkClick>
              </a:rPr>
              <a:t>https://youtu.be/LrOmJIwB-gE</a:t>
            </a:r>
            <a:br>
              <a:rPr lang="es-ES" sz="1800">
                <a:solidFill>
                  <a:srgbClr val="C2A4F7"/>
                </a:solidFill>
                <a:latin typeface="Arial"/>
                <a:ea typeface="Arial"/>
                <a:cs typeface="Arial"/>
                <a:sym typeface="Arial"/>
              </a:rPr>
            </a:br>
            <a:endParaRPr sz="1800">
              <a:solidFill>
                <a:srgbClr val="C2A4F7"/>
              </a:solidFill>
              <a:latin typeface="Arial"/>
              <a:ea typeface="Arial"/>
              <a:cs typeface="Arial"/>
              <a:sym typeface="Arial"/>
            </a:endParaRPr>
          </a:p>
        </p:txBody>
      </p:sp>
      <p:sp>
        <p:nvSpPr>
          <p:cNvPr id="287" name="Google Shape;287;p5"/>
          <p:cNvSpPr txBox="1"/>
          <p:nvPr>
            <p:ph idx="1" type="body"/>
          </p:nvPr>
        </p:nvSpPr>
        <p:spPr>
          <a:xfrm>
            <a:off x="241301" y="2387600"/>
            <a:ext cx="4432299" cy="2463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120"/>
              <a:buNone/>
            </a:pPr>
            <a:r>
              <a:rPr b="0" i="0" lang="es-ES" sz="1400">
                <a:solidFill>
                  <a:schemeClr val="dk1"/>
                </a:solidFill>
                <a:latin typeface="Arial"/>
                <a:ea typeface="Arial"/>
                <a:cs typeface="Arial"/>
                <a:sym typeface="Arial"/>
              </a:rPr>
              <a:t>Nació en Viena a mediados del siglo XVIII, aunque la procedencia de su familia hizo que Joseph Haydn (1732-1809), su profesor más insigne, la apodarar </a:t>
            </a:r>
            <a:r>
              <a:rPr b="1" i="0" lang="es-ES" sz="1400">
                <a:solidFill>
                  <a:schemeClr val="dk1"/>
                </a:solidFill>
                <a:latin typeface="Arial"/>
                <a:ea typeface="Arial"/>
                <a:cs typeface="Arial"/>
                <a:sym typeface="Arial"/>
              </a:rPr>
              <a:t>«la pequeña española»</a:t>
            </a:r>
            <a:r>
              <a:rPr b="0" i="0" lang="es-ES" sz="1400">
                <a:solidFill>
                  <a:schemeClr val="dk1"/>
                </a:solidFill>
                <a:latin typeface="Arial"/>
                <a:ea typeface="Arial"/>
                <a:cs typeface="Arial"/>
                <a:sym typeface="Arial"/>
              </a:rPr>
              <a:t>.</a:t>
            </a:r>
            <a:endParaRPr/>
          </a:p>
          <a:p>
            <a:pPr indent="0" lvl="0" marL="0" rtl="0" algn="l">
              <a:spcBef>
                <a:spcPts val="1000"/>
              </a:spcBef>
              <a:spcAft>
                <a:spcPts val="0"/>
              </a:spcAft>
              <a:buSzPts val="1120"/>
              <a:buNone/>
            </a:pPr>
            <a:r>
              <a:rPr b="1" i="0" lang="es-ES" sz="1400">
                <a:solidFill>
                  <a:srgbClr val="444444"/>
                </a:solidFill>
                <a:latin typeface="Arial"/>
                <a:ea typeface="Arial"/>
                <a:cs typeface="Arial"/>
                <a:sym typeface="Arial"/>
              </a:rPr>
              <a:t>Fue una aventajada compositora, cantante e intérprete de teclado</a:t>
            </a:r>
            <a:r>
              <a:rPr b="0" i="0" lang="es-ES" sz="1400">
                <a:solidFill>
                  <a:srgbClr val="444444"/>
                </a:solidFill>
                <a:latin typeface="Arial"/>
                <a:ea typeface="Arial"/>
                <a:cs typeface="Arial"/>
                <a:sym typeface="Arial"/>
              </a:rPr>
              <a:t>, e incluso fue admitida en la L’Accademia Filarmonica di Bologna en el año 1773. Como suele suceder, no ha llegado hasta nosotros toda </a:t>
            </a:r>
            <a:r>
              <a:rPr b="0" i="0" lang="es-ES" sz="1400" u="sng" strike="noStrike">
                <a:solidFill>
                  <a:srgbClr val="289DCC"/>
                </a:solidFill>
                <a:latin typeface="Arial"/>
                <a:ea typeface="Arial"/>
                <a:cs typeface="Arial"/>
                <a:sym typeface="Arial"/>
                <a:hlinkClick r:id="rId4">
                  <a:extLst>
                    <a:ext uri="{A12FA001-AC4F-418D-AE19-62706E023703}">
                      <ahyp:hlinkClr val="tx"/>
                    </a:ext>
                  </a:extLst>
                </a:hlinkClick>
              </a:rPr>
              <a:t>su producción</a:t>
            </a:r>
            <a:r>
              <a:rPr b="0" i="0" lang="es-ES" sz="1400">
                <a:solidFill>
                  <a:srgbClr val="444444"/>
                </a:solidFill>
                <a:latin typeface="Arial"/>
                <a:ea typeface="Arial"/>
                <a:cs typeface="Arial"/>
                <a:sym typeface="Arial"/>
              </a:rPr>
              <a:t>, aunque sí cuatro misas, seis motetes, dos oratorios, una colección de cantatas, un concierto para teclado y una sinfonía.</a:t>
            </a:r>
            <a:endParaRPr sz="1400">
              <a:solidFill>
                <a:schemeClr val="dk1"/>
              </a:solidFill>
              <a:latin typeface="Arial"/>
              <a:ea typeface="Arial"/>
              <a:cs typeface="Arial"/>
              <a:sym typeface="Arial"/>
            </a:endParaRPr>
          </a:p>
        </p:txBody>
      </p:sp>
      <p:sp>
        <p:nvSpPr>
          <p:cNvPr id="288" name="Google Shape;288;p5"/>
          <p:cNvSpPr txBox="1"/>
          <p:nvPr>
            <p:ph idx="2" type="body"/>
          </p:nvPr>
        </p:nvSpPr>
        <p:spPr>
          <a:xfrm>
            <a:off x="1333500" y="4851400"/>
            <a:ext cx="4646612" cy="17526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SzPct val="79999"/>
              <a:buChar char="►"/>
            </a:pPr>
            <a:r>
              <a:rPr b="1" i="0" lang="es-ES" sz="1800">
                <a:solidFill>
                  <a:srgbClr val="444444"/>
                </a:solidFill>
                <a:latin typeface="Arial"/>
                <a:ea typeface="Arial"/>
                <a:cs typeface="Arial"/>
                <a:sym typeface="Arial"/>
              </a:rPr>
              <a:t>La casa de Mariana se convirtió en un lugar de reunión</a:t>
            </a:r>
            <a:r>
              <a:rPr b="0" i="0" lang="es-ES" sz="1800">
                <a:solidFill>
                  <a:srgbClr val="444444"/>
                </a:solidFill>
                <a:latin typeface="Arial"/>
                <a:ea typeface="Arial"/>
                <a:cs typeface="Arial"/>
                <a:sym typeface="Arial"/>
              </a:rPr>
              <a:t> al que acudían muchos músicos para pasar agradables veladas semanales, en las que interpretar sus obras e intercambiar impresiones. Con frecuencia </a:t>
            </a:r>
            <a:r>
              <a:rPr b="1" i="0" lang="es-ES" sz="1800">
                <a:solidFill>
                  <a:srgbClr val="444444"/>
                </a:solidFill>
                <a:latin typeface="Arial"/>
                <a:ea typeface="Arial"/>
                <a:cs typeface="Arial"/>
                <a:sym typeface="Arial"/>
              </a:rPr>
              <a:t>asistía</a:t>
            </a:r>
            <a:r>
              <a:rPr b="0" i="0" lang="es-ES" sz="1800">
                <a:solidFill>
                  <a:srgbClr val="444444"/>
                </a:solidFill>
                <a:latin typeface="Arial"/>
                <a:ea typeface="Arial"/>
                <a:cs typeface="Arial"/>
                <a:sym typeface="Arial"/>
              </a:rPr>
              <a:t> Haydn, así como</a:t>
            </a:r>
            <a:r>
              <a:rPr b="1" i="0" lang="es-ES" sz="1800">
                <a:solidFill>
                  <a:srgbClr val="444444"/>
                </a:solidFill>
                <a:latin typeface="Arial"/>
                <a:ea typeface="Arial"/>
                <a:cs typeface="Arial"/>
                <a:sym typeface="Arial"/>
              </a:rPr>
              <a:t> W. A. Mozart</a:t>
            </a:r>
            <a:r>
              <a:rPr b="0" i="0" lang="es-ES" sz="1800">
                <a:solidFill>
                  <a:srgbClr val="444444"/>
                </a:solidFill>
                <a:latin typeface="Arial"/>
                <a:ea typeface="Arial"/>
                <a:cs typeface="Arial"/>
                <a:sym typeface="Arial"/>
              </a:rPr>
              <a:t>, con quien la artista interpretó alguna de sus sonatas a cuatro manos, y un jovencito </a:t>
            </a:r>
            <a:r>
              <a:rPr b="1" i="0" lang="es-ES" sz="1800">
                <a:solidFill>
                  <a:srgbClr val="444444"/>
                </a:solidFill>
                <a:latin typeface="Arial"/>
                <a:ea typeface="Arial"/>
                <a:cs typeface="Arial"/>
                <a:sym typeface="Arial"/>
              </a:rPr>
              <a:t>Beethoven</a:t>
            </a:r>
            <a:r>
              <a:rPr b="0" i="0" lang="es-ES" sz="1800">
                <a:solidFill>
                  <a:srgbClr val="444444"/>
                </a:solidFill>
                <a:latin typeface="Arial"/>
                <a:ea typeface="Arial"/>
                <a:cs typeface="Arial"/>
                <a:sym typeface="Arial"/>
              </a:rPr>
              <a:t>.</a:t>
            </a:r>
            <a:endParaRPr/>
          </a:p>
          <a:p>
            <a:pPr indent="-265176" lvl="0" marL="342900" rtl="0" algn="l">
              <a:spcBef>
                <a:spcPts val="1000"/>
              </a:spcBef>
              <a:spcAft>
                <a:spcPts val="0"/>
              </a:spcAft>
              <a:buSzPct val="79999"/>
              <a:buNone/>
            </a:pPr>
            <a:r>
              <a:t/>
            </a:r>
            <a:endParaRPr/>
          </a:p>
        </p:txBody>
      </p:sp>
      <p:sp>
        <p:nvSpPr>
          <p:cNvPr id="289" name="Google Shape;289;p5"/>
          <p:cNvSpPr txBox="1"/>
          <p:nvPr>
            <p:ph idx="3" type="body"/>
          </p:nvPr>
        </p:nvSpPr>
        <p:spPr>
          <a:xfrm>
            <a:off x="6208712" y="5245100"/>
            <a:ext cx="4825159" cy="63923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b="0" i="0" lang="es-ES">
                <a:solidFill>
                  <a:srgbClr val="444444"/>
                </a:solidFill>
                <a:latin typeface="Open Sans"/>
                <a:ea typeface="Open Sans"/>
                <a:cs typeface="Open Sans"/>
                <a:sym typeface="Open Sans"/>
              </a:rPr>
              <a:t> </a:t>
            </a:r>
            <a:endParaRPr/>
          </a:p>
          <a:p>
            <a:pPr indent="0" lvl="0" marL="0" rtl="0" algn="l">
              <a:spcBef>
                <a:spcPts val="1000"/>
              </a:spcBef>
              <a:spcAft>
                <a:spcPts val="0"/>
              </a:spcAft>
              <a:buSzPts val="1920"/>
              <a:buNone/>
            </a:pPr>
            <a:r>
              <a:t/>
            </a:r>
            <a:endParaRPr/>
          </a:p>
        </p:txBody>
      </p:sp>
      <p:sp>
        <p:nvSpPr>
          <p:cNvPr id="290" name="Google Shape;290;p5"/>
          <p:cNvSpPr txBox="1"/>
          <p:nvPr>
            <p:ph idx="4" type="body"/>
          </p:nvPr>
        </p:nvSpPr>
        <p:spPr>
          <a:xfrm>
            <a:off x="6869112" y="2387599"/>
            <a:ext cx="4825159" cy="1041401"/>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SzPct val="79999"/>
              <a:buChar char="►"/>
            </a:pPr>
            <a:r>
              <a:rPr b="0" i="0" lang="es-ES" sz="1800">
                <a:solidFill>
                  <a:srgbClr val="444444"/>
                </a:solidFill>
                <a:latin typeface="Arial"/>
                <a:ea typeface="Arial"/>
                <a:cs typeface="Arial"/>
                <a:sym typeface="Arial"/>
              </a:rPr>
              <a:t>En 1790, Mariana estrechó todavía más su relación con la música al abrir una escuela de canto. Falleció el 13 de diciembre de 1812.</a:t>
            </a:r>
            <a:endParaRPr/>
          </a:p>
          <a:p>
            <a:pPr indent="-265176" lvl="0" marL="342900" rtl="0" algn="l">
              <a:spcBef>
                <a:spcPts val="1000"/>
              </a:spcBef>
              <a:spcAft>
                <a:spcPts val="0"/>
              </a:spcAft>
              <a:buSzPct val="79999"/>
              <a:buNone/>
            </a:pPr>
            <a:r>
              <a:t/>
            </a:r>
            <a:endParaRPr/>
          </a:p>
        </p:txBody>
      </p:sp>
      <p:pic>
        <p:nvPicPr>
          <p:cNvPr descr="Marianne von Martinez - Wikipedia, la enciclopedia libre" id="291" name="Google Shape;291;p5"/>
          <p:cNvPicPr preferRelativeResize="0"/>
          <p:nvPr/>
        </p:nvPicPr>
        <p:blipFill rotWithShape="1">
          <a:blip r:embed="rId5">
            <a:alphaModFix/>
          </a:blip>
          <a:srcRect b="0" l="0" r="0" t="0"/>
          <a:stretch/>
        </p:blipFill>
        <p:spPr>
          <a:xfrm>
            <a:off x="4888309" y="2335582"/>
            <a:ext cx="1866900" cy="2447925"/>
          </a:xfrm>
          <a:prstGeom prst="rect">
            <a:avLst/>
          </a:prstGeom>
          <a:noFill/>
          <a:ln>
            <a:noFill/>
          </a:ln>
        </p:spPr>
      </p:pic>
      <p:pic>
        <p:nvPicPr>
          <p:cNvPr descr="MARTINEZ – HISTORIA DE LA SINFONIA" id="292" name="Google Shape;292;p5"/>
          <p:cNvPicPr preferRelativeResize="0"/>
          <p:nvPr/>
        </p:nvPicPr>
        <p:blipFill rotWithShape="1">
          <a:blip r:embed="rId6">
            <a:alphaModFix/>
          </a:blip>
          <a:srcRect b="0" l="0" r="0" t="0"/>
          <a:stretch/>
        </p:blipFill>
        <p:spPr>
          <a:xfrm>
            <a:off x="8508206" y="3186483"/>
            <a:ext cx="3350371" cy="34175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ph type="title"/>
          </p:nvPr>
        </p:nvSpPr>
        <p:spPr>
          <a:xfrm>
            <a:off x="736600" y="850900"/>
            <a:ext cx="3848099"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3200"/>
              <a:buFont typeface="Limelight"/>
              <a:buNone/>
            </a:pPr>
            <a:r>
              <a:rPr lang="es-ES" sz="3200">
                <a:latin typeface="Limelight"/>
                <a:ea typeface="Limelight"/>
                <a:cs typeface="Limelight"/>
                <a:sym typeface="Limelight"/>
              </a:rPr>
              <a:t>Clara Schumann</a:t>
            </a:r>
            <a:endParaRPr/>
          </a:p>
        </p:txBody>
      </p:sp>
      <p:sp>
        <p:nvSpPr>
          <p:cNvPr id="298" name="Google Shape;298;p6"/>
          <p:cNvSpPr txBox="1"/>
          <p:nvPr>
            <p:ph idx="2" type="body"/>
          </p:nvPr>
        </p:nvSpPr>
        <p:spPr>
          <a:xfrm>
            <a:off x="1154954" y="2082800"/>
            <a:ext cx="3048746" cy="394207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80"/>
              <a:buNone/>
            </a:pPr>
            <a:r>
              <a:rPr lang="es-ES" sz="1600" u="sng">
                <a:solidFill>
                  <a:schemeClr val="lt1"/>
                </a:solidFill>
                <a:latin typeface="Arial"/>
                <a:ea typeface="Arial"/>
                <a:cs typeface="Arial"/>
                <a:sym typeface="Arial"/>
                <a:hlinkClick r:id="rId3">
                  <a:extLst>
                    <a:ext uri="{A12FA001-AC4F-418D-AE19-62706E023703}">
                      <ahyp:hlinkClr val="tx"/>
                    </a:ext>
                  </a:extLst>
                </a:hlinkClick>
              </a:rPr>
              <a:t>https://youtu.be/IOCMsKOJz7s</a:t>
            </a:r>
            <a:endParaRPr sz="1600">
              <a:solidFill>
                <a:schemeClr val="lt1"/>
              </a:solidFill>
              <a:latin typeface="Arial"/>
              <a:ea typeface="Arial"/>
              <a:cs typeface="Arial"/>
              <a:sym typeface="Arial"/>
            </a:endParaRPr>
          </a:p>
          <a:p>
            <a:pPr indent="0" lvl="0" marL="0" rtl="0" algn="l">
              <a:spcBef>
                <a:spcPts val="1000"/>
              </a:spcBef>
              <a:spcAft>
                <a:spcPts val="0"/>
              </a:spcAft>
              <a:buSzPts val="1120"/>
              <a:buNone/>
            </a:pPr>
            <a:r>
              <a:t/>
            </a:r>
            <a:endParaRPr/>
          </a:p>
        </p:txBody>
      </p:sp>
      <p:pic>
        <p:nvPicPr>
          <p:cNvPr descr="Clara Schumann: artista y supermujer del siglo XIX | Cultura | DW |  13.09.2019" id="299" name="Google Shape;299;p6"/>
          <p:cNvPicPr preferRelativeResize="0"/>
          <p:nvPr/>
        </p:nvPicPr>
        <p:blipFill rotWithShape="1">
          <a:blip r:embed="rId4">
            <a:alphaModFix/>
          </a:blip>
          <a:srcRect b="0" l="0" r="0" t="0"/>
          <a:stretch/>
        </p:blipFill>
        <p:spPr>
          <a:xfrm>
            <a:off x="584200" y="3048000"/>
            <a:ext cx="4000498" cy="3065778"/>
          </a:xfrm>
          <a:prstGeom prst="rect">
            <a:avLst/>
          </a:prstGeom>
          <a:noFill/>
          <a:ln>
            <a:noFill/>
          </a:ln>
        </p:spPr>
      </p:pic>
      <p:pic>
        <p:nvPicPr>
          <p:cNvPr descr="Clara Schumann - Wikipedia, la enciclopedia libre" id="300" name="Google Shape;300;p6"/>
          <p:cNvPicPr preferRelativeResize="0"/>
          <p:nvPr>
            <p:ph idx="1" type="body"/>
          </p:nvPr>
        </p:nvPicPr>
        <p:blipFill rotWithShape="1">
          <a:blip r:embed="rId5">
            <a:alphaModFix/>
          </a:blip>
          <a:srcRect b="0" l="0" r="0" t="0"/>
          <a:stretch/>
        </p:blipFill>
        <p:spPr>
          <a:xfrm>
            <a:off x="5080793" y="139700"/>
            <a:ext cx="1981200" cy="2314575"/>
          </a:xfrm>
          <a:prstGeom prst="rect">
            <a:avLst/>
          </a:prstGeom>
          <a:noFill/>
          <a:ln>
            <a:noFill/>
          </a:ln>
        </p:spPr>
      </p:pic>
      <p:pic>
        <p:nvPicPr>
          <p:cNvPr descr="Clara Wieck o Clara Schumann? – EXCELENTIA" id="301" name="Google Shape;301;p6"/>
          <p:cNvPicPr preferRelativeResize="0"/>
          <p:nvPr/>
        </p:nvPicPr>
        <p:blipFill rotWithShape="1">
          <a:blip r:embed="rId6">
            <a:alphaModFix/>
          </a:blip>
          <a:srcRect b="0" l="0" r="0" t="0"/>
          <a:stretch/>
        </p:blipFill>
        <p:spPr>
          <a:xfrm>
            <a:off x="7405687" y="260350"/>
            <a:ext cx="2638425" cy="1733550"/>
          </a:xfrm>
          <a:prstGeom prst="rect">
            <a:avLst/>
          </a:prstGeom>
          <a:noFill/>
          <a:ln>
            <a:noFill/>
          </a:ln>
        </p:spPr>
      </p:pic>
      <p:pic>
        <p:nvPicPr>
          <p:cNvPr descr="A-Z of inspiring women- Clara Schumann | DailyInkling.com" id="302" name="Google Shape;302;p6"/>
          <p:cNvPicPr preferRelativeResize="0"/>
          <p:nvPr/>
        </p:nvPicPr>
        <p:blipFill rotWithShape="1">
          <a:blip r:embed="rId7">
            <a:alphaModFix/>
          </a:blip>
          <a:srcRect b="0" l="0" r="0" t="0"/>
          <a:stretch/>
        </p:blipFill>
        <p:spPr>
          <a:xfrm>
            <a:off x="6567488" y="2679700"/>
            <a:ext cx="5381625" cy="4038600"/>
          </a:xfrm>
          <a:prstGeom prst="rect">
            <a:avLst/>
          </a:prstGeom>
          <a:noFill/>
          <a:ln>
            <a:noFill/>
          </a:ln>
        </p:spPr>
      </p:pic>
      <p:sp>
        <p:nvSpPr>
          <p:cNvPr id="303" name="Google Shape;303;p6"/>
          <p:cNvSpPr txBox="1"/>
          <p:nvPr/>
        </p:nvSpPr>
        <p:spPr>
          <a:xfrm>
            <a:off x="7337424" y="2131109"/>
            <a:ext cx="41767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rgbClr val="7030A0"/>
                </a:solidFill>
                <a:latin typeface="Century Gothic"/>
                <a:ea typeface="Century Gothic"/>
                <a:cs typeface="Century Gothic"/>
                <a:sym typeface="Century Gothic"/>
                <a:hlinkClick r:id="rId8">
                  <a:extLst>
                    <a:ext uri="{A12FA001-AC4F-418D-AE19-62706E023703}">
                      <ahyp:hlinkClr val="tx"/>
                    </a:ext>
                  </a:extLst>
                </a:hlinkClick>
              </a:rPr>
              <a:t>https://youtu.be/lCsG_o-e9UY</a:t>
            </a:r>
            <a:endParaRPr sz="1800">
              <a:solidFill>
                <a:srgbClr val="7030A0"/>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7"/>
          <p:cNvSpPr txBox="1"/>
          <p:nvPr>
            <p:ph idx="1" type="body"/>
          </p:nvPr>
        </p:nvSpPr>
        <p:spPr>
          <a:xfrm>
            <a:off x="444500" y="4987425"/>
            <a:ext cx="6694500" cy="646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008"/>
              <a:buNone/>
            </a:pPr>
            <a:r>
              <a:rPr lang="es-ES" sz="1960" u="sng">
                <a:solidFill>
                  <a:schemeClr val="hlink"/>
                </a:solidFill>
                <a:latin typeface="Arial"/>
                <a:ea typeface="Arial"/>
                <a:cs typeface="Arial"/>
                <a:sym typeface="Arial"/>
                <a:hlinkClick r:id="rId3"/>
              </a:rPr>
              <a:t>https://gatopardo.com/perfil/el-prodigio-musical-de-fanny-mendelssohn/</a:t>
            </a:r>
            <a:endParaRPr sz="1960">
              <a:latin typeface="Arial"/>
              <a:ea typeface="Arial"/>
              <a:cs typeface="Arial"/>
              <a:sym typeface="Arial"/>
            </a:endParaRPr>
          </a:p>
          <a:p>
            <a:pPr indent="0" lvl="0" marL="0" rtl="0" algn="l">
              <a:lnSpc>
                <a:spcPct val="80000"/>
              </a:lnSpc>
              <a:spcBef>
                <a:spcPts val="0"/>
              </a:spcBef>
              <a:spcAft>
                <a:spcPts val="0"/>
              </a:spcAft>
              <a:buSzPts val="1008"/>
              <a:buNone/>
            </a:pPr>
            <a:r>
              <a:t/>
            </a:r>
            <a:endParaRPr sz="1960">
              <a:latin typeface="Arial"/>
              <a:ea typeface="Arial"/>
              <a:cs typeface="Arial"/>
              <a:sym typeface="Arial"/>
            </a:endParaRPr>
          </a:p>
          <a:p>
            <a:pPr indent="0" lvl="0" marL="0" rtl="0" algn="l">
              <a:lnSpc>
                <a:spcPct val="80000"/>
              </a:lnSpc>
              <a:spcBef>
                <a:spcPts val="1000"/>
              </a:spcBef>
              <a:spcAft>
                <a:spcPts val="0"/>
              </a:spcAft>
              <a:buSzPts val="672"/>
              <a:buNone/>
            </a:pPr>
            <a:r>
              <a:t/>
            </a:r>
            <a:endParaRPr sz="839"/>
          </a:p>
        </p:txBody>
      </p:sp>
      <p:pic>
        <p:nvPicPr>
          <p:cNvPr descr="Fanny Mendelssohn, la compositora eclipsada por la fama de su hermano" id="309" name="Google Shape;309;p7"/>
          <p:cNvPicPr preferRelativeResize="0"/>
          <p:nvPr/>
        </p:nvPicPr>
        <p:blipFill rotWithShape="1">
          <a:blip r:embed="rId4">
            <a:alphaModFix/>
          </a:blip>
          <a:srcRect b="0" l="0" r="0" t="0"/>
          <a:stretch/>
        </p:blipFill>
        <p:spPr>
          <a:xfrm>
            <a:off x="6763519" y="422196"/>
            <a:ext cx="5319832" cy="2601912"/>
          </a:xfrm>
          <a:prstGeom prst="rect">
            <a:avLst/>
          </a:prstGeom>
          <a:noFill/>
          <a:ln>
            <a:noFill/>
          </a:ln>
        </p:spPr>
      </p:pic>
      <p:pic>
        <p:nvPicPr>
          <p:cNvPr descr="El Trío de Fanny Mendelssohn para celebrar el centenario estadounidense del voto femenino" id="310" name="Google Shape;310;p7"/>
          <p:cNvPicPr preferRelativeResize="0"/>
          <p:nvPr/>
        </p:nvPicPr>
        <p:blipFill rotWithShape="1">
          <a:blip r:embed="rId5">
            <a:alphaModFix/>
          </a:blip>
          <a:srcRect b="0" l="0" r="0" t="0"/>
          <a:stretch/>
        </p:blipFill>
        <p:spPr>
          <a:xfrm>
            <a:off x="444500" y="422196"/>
            <a:ext cx="6083300" cy="3552904"/>
          </a:xfrm>
          <a:prstGeom prst="rect">
            <a:avLst/>
          </a:prstGeom>
          <a:noFill/>
          <a:ln>
            <a:noFill/>
          </a:ln>
        </p:spPr>
      </p:pic>
      <p:sp>
        <p:nvSpPr>
          <p:cNvPr id="311" name="Google Shape;311;p7"/>
          <p:cNvSpPr txBox="1"/>
          <p:nvPr/>
        </p:nvSpPr>
        <p:spPr>
          <a:xfrm>
            <a:off x="317500" y="3975100"/>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800">
                <a:solidFill>
                  <a:srgbClr val="111111"/>
                </a:solidFill>
                <a:latin typeface="Bitter"/>
                <a:ea typeface="Bitter"/>
                <a:cs typeface="Bitter"/>
                <a:sym typeface="Bitter"/>
              </a:rPr>
              <a:t>El Trío de Fanny Mendelssohn para celebrar el centenario estadounidense del voto femenino</a:t>
            </a:r>
            <a:endParaRPr/>
          </a:p>
        </p:txBody>
      </p:sp>
      <p:pic>
        <p:nvPicPr>
          <p:cNvPr descr="Fanny and Felix Mendelssohn at the piano.&quot; They were nearly inseparable,  Felix would regularly submit his compositions to his sister, taking her  critical advice to heart. It's not surprising that Felix referred" id="312" name="Google Shape;312;p7"/>
          <p:cNvPicPr preferRelativeResize="0"/>
          <p:nvPr/>
        </p:nvPicPr>
        <p:blipFill rotWithShape="1">
          <a:blip r:embed="rId6">
            <a:alphaModFix/>
          </a:blip>
          <a:srcRect b="0" l="0" r="0" t="0"/>
          <a:stretch/>
        </p:blipFill>
        <p:spPr>
          <a:xfrm>
            <a:off x="7542212" y="3187475"/>
            <a:ext cx="3380533" cy="28679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8"/>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5400"/>
              <a:buFont typeface="Limelight"/>
              <a:buNone/>
            </a:pPr>
            <a:r>
              <a:rPr lang="es-ES" sz="5400">
                <a:solidFill>
                  <a:schemeClr val="lt1"/>
                </a:solidFill>
                <a:latin typeface="Limelight"/>
                <a:ea typeface="Limelight"/>
                <a:cs typeface="Limelight"/>
                <a:sym typeface="Limelight"/>
              </a:rPr>
              <a:t>Barbara  Strozzi</a:t>
            </a:r>
            <a:endParaRPr sz="5400">
              <a:solidFill>
                <a:schemeClr val="lt1"/>
              </a:solidFill>
              <a:latin typeface="Limelight"/>
              <a:ea typeface="Limelight"/>
              <a:cs typeface="Limelight"/>
              <a:sym typeface="Limelight"/>
            </a:endParaRPr>
          </a:p>
        </p:txBody>
      </p:sp>
      <p:sp>
        <p:nvSpPr>
          <p:cNvPr id="318" name="Google Shape;318;p8"/>
          <p:cNvSpPr txBox="1"/>
          <p:nvPr>
            <p:ph idx="1" type="body"/>
          </p:nvPr>
        </p:nvSpPr>
        <p:spPr>
          <a:xfrm>
            <a:off x="549575" y="3656116"/>
            <a:ext cx="5386006" cy="145167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s-ES" sz="2000" u="sng">
                <a:solidFill>
                  <a:schemeClr val="hlink"/>
                </a:solidFill>
                <a:hlinkClick r:id="rId3"/>
              </a:rPr>
              <a:t>https://youtu.be/tff-QUrw704</a:t>
            </a:r>
            <a:endParaRPr sz="2000"/>
          </a:p>
          <a:p>
            <a:pPr indent="0" lvl="0" marL="0" rtl="0" algn="l">
              <a:spcBef>
                <a:spcPts val="1000"/>
              </a:spcBef>
              <a:spcAft>
                <a:spcPts val="0"/>
              </a:spcAft>
              <a:buSzPts val="1600"/>
              <a:buNone/>
            </a:pPr>
            <a:r>
              <a:t/>
            </a:r>
            <a:endParaRPr sz="2000"/>
          </a:p>
        </p:txBody>
      </p:sp>
      <p:pic>
        <p:nvPicPr>
          <p:cNvPr descr="Barbara Strozzi - Wikipedia, la enciclopedia libre" id="319" name="Google Shape;319;p8"/>
          <p:cNvPicPr preferRelativeResize="0"/>
          <p:nvPr/>
        </p:nvPicPr>
        <p:blipFill rotWithShape="1">
          <a:blip r:embed="rId4">
            <a:alphaModFix/>
          </a:blip>
          <a:srcRect b="0" l="0" r="0" t="0"/>
          <a:stretch/>
        </p:blipFill>
        <p:spPr>
          <a:xfrm>
            <a:off x="4547645" y="2654299"/>
            <a:ext cx="3096709" cy="3988185"/>
          </a:xfrm>
          <a:prstGeom prst="rect">
            <a:avLst/>
          </a:prstGeom>
          <a:noFill/>
          <a:ln>
            <a:noFill/>
          </a:ln>
        </p:spPr>
      </p:pic>
      <p:sp>
        <p:nvSpPr>
          <p:cNvPr id="320" name="Google Shape;320;p8"/>
          <p:cNvSpPr txBox="1"/>
          <p:nvPr/>
        </p:nvSpPr>
        <p:spPr>
          <a:xfrm>
            <a:off x="6207682" y="592151"/>
            <a:ext cx="38227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rgbClr val="A824A4"/>
                </a:solidFill>
                <a:latin typeface="Century Gothic"/>
                <a:ea typeface="Century Gothic"/>
                <a:cs typeface="Century Gothic"/>
                <a:sym typeface="Century Gothic"/>
                <a:hlinkClick r:id="rId5">
                  <a:extLst>
                    <a:ext uri="{A12FA001-AC4F-418D-AE19-62706E023703}">
                      <ahyp:hlinkClr val="tx"/>
                    </a:ext>
                  </a:extLst>
                </a:hlinkClick>
              </a:rPr>
              <a:t>https://youtu.be/3iW7014VGpI</a:t>
            </a:r>
            <a:endParaRPr sz="1800">
              <a:solidFill>
                <a:srgbClr val="A824A4"/>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rgbClr val="A824A4"/>
              </a:solidFill>
              <a:latin typeface="Century Gothic"/>
              <a:ea typeface="Century Gothic"/>
              <a:cs typeface="Century Gothic"/>
              <a:sym typeface="Century Gothic"/>
            </a:endParaRPr>
          </a:p>
          <a:p>
            <a:pPr indent="0" lvl="0" marL="0" marR="0" rtl="0" algn="l">
              <a:spcBef>
                <a:spcPts val="0"/>
              </a:spcBef>
              <a:spcAft>
                <a:spcPts val="0"/>
              </a:spcAft>
              <a:buNone/>
            </a:pPr>
            <a:r>
              <a:rPr lang="es-ES" sz="1800" u="sng">
                <a:solidFill>
                  <a:srgbClr val="EE52A4"/>
                </a:solidFill>
                <a:latin typeface="Century Gothic"/>
                <a:ea typeface="Century Gothic"/>
                <a:cs typeface="Century Gothic"/>
                <a:sym typeface="Century Gothic"/>
                <a:hlinkClick r:id="rId6">
                  <a:extLst>
                    <a:ext uri="{A12FA001-AC4F-418D-AE19-62706E023703}">
                      <ahyp:hlinkClr val="tx"/>
                    </a:ext>
                  </a:extLst>
                </a:hlinkClick>
              </a:rPr>
              <a:t>https://youtu.be/w2lBnocuMC0</a:t>
            </a:r>
            <a:endParaRPr sz="1800">
              <a:solidFill>
                <a:srgbClr val="EE52A4"/>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rgbClr val="A824A4"/>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Barbara Strozzi: Bott, Chateauneuf: Amazon.es: Música" id="321" name="Google Shape;321;p8"/>
          <p:cNvPicPr preferRelativeResize="0"/>
          <p:nvPr/>
        </p:nvPicPr>
        <p:blipFill rotWithShape="1">
          <a:blip r:embed="rId7">
            <a:alphaModFix/>
          </a:blip>
          <a:srcRect b="0" l="0" r="0" t="0"/>
          <a:stretch/>
        </p:blipFill>
        <p:spPr>
          <a:xfrm>
            <a:off x="8119032" y="2069479"/>
            <a:ext cx="3822700" cy="41963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9"/>
          <p:cNvSpPr txBox="1"/>
          <p:nvPr>
            <p:ph type="title"/>
          </p:nvPr>
        </p:nvSpPr>
        <p:spPr>
          <a:xfrm>
            <a:off x="1269254" y="719668"/>
            <a:ext cx="8761413" cy="94403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800"/>
              <a:buFont typeface="Limelight"/>
              <a:buNone/>
            </a:pPr>
            <a:r>
              <a:rPr lang="es-ES" sz="4800">
                <a:latin typeface="Limelight"/>
                <a:ea typeface="Limelight"/>
                <a:cs typeface="Limelight"/>
                <a:sym typeface="Limelight"/>
              </a:rPr>
              <a:t>María Anna Mozart</a:t>
            </a:r>
            <a:br>
              <a:rPr lang="es-ES" sz="4800">
                <a:latin typeface="Limelight"/>
                <a:ea typeface="Limelight"/>
                <a:cs typeface="Limelight"/>
                <a:sym typeface="Limelight"/>
              </a:rPr>
            </a:br>
            <a:r>
              <a:rPr lang="es-ES" sz="2800" u="sng">
                <a:solidFill>
                  <a:srgbClr val="EE52A4"/>
                </a:solidFill>
                <a:latin typeface="Arial"/>
                <a:ea typeface="Arial"/>
                <a:cs typeface="Arial"/>
                <a:sym typeface="Arial"/>
                <a:hlinkClick r:id="rId3">
                  <a:extLst>
                    <a:ext uri="{A12FA001-AC4F-418D-AE19-62706E023703}">
                      <ahyp:hlinkClr val="tx"/>
                    </a:ext>
                  </a:extLst>
                </a:hlinkClick>
              </a:rPr>
              <a:t>https://youtu.be/ZSEZTgjSGsk</a:t>
            </a:r>
            <a:br>
              <a:rPr lang="es-ES" sz="2800">
                <a:solidFill>
                  <a:srgbClr val="EE52A4"/>
                </a:solidFill>
                <a:latin typeface="Arial"/>
                <a:ea typeface="Arial"/>
                <a:cs typeface="Arial"/>
                <a:sym typeface="Arial"/>
              </a:rPr>
            </a:br>
            <a:endParaRPr sz="2800">
              <a:solidFill>
                <a:srgbClr val="EE52A4"/>
              </a:solidFill>
              <a:latin typeface="Arial"/>
              <a:ea typeface="Arial"/>
              <a:cs typeface="Arial"/>
              <a:sym typeface="Arial"/>
            </a:endParaRPr>
          </a:p>
        </p:txBody>
      </p:sp>
      <p:pic>
        <p:nvPicPr>
          <p:cNvPr descr="Maria Anna Mozart - Wikipedia, la enciclopedia libre" id="327" name="Google Shape;327;p9"/>
          <p:cNvPicPr preferRelativeResize="0"/>
          <p:nvPr/>
        </p:nvPicPr>
        <p:blipFill rotWithShape="1">
          <a:blip r:embed="rId4">
            <a:alphaModFix/>
          </a:blip>
          <a:srcRect b="0" l="0" r="0" t="0"/>
          <a:stretch/>
        </p:blipFill>
        <p:spPr>
          <a:xfrm>
            <a:off x="5060577" y="1778000"/>
            <a:ext cx="3086100" cy="4546600"/>
          </a:xfrm>
          <a:prstGeom prst="rect">
            <a:avLst/>
          </a:prstGeom>
          <a:noFill/>
          <a:ln>
            <a:noFill/>
          </a:ln>
        </p:spPr>
      </p:pic>
      <p:pic>
        <p:nvPicPr>
          <p:cNvPr descr="María Anna Mozart, una genio silenciada que pudo haber opacado a Amadeus |  RADIOMÁS" id="328" name="Google Shape;328;p9"/>
          <p:cNvPicPr preferRelativeResize="0"/>
          <p:nvPr/>
        </p:nvPicPr>
        <p:blipFill rotWithShape="1">
          <a:blip r:embed="rId5">
            <a:alphaModFix/>
          </a:blip>
          <a:srcRect b="0" l="0" r="0" t="0"/>
          <a:stretch/>
        </p:blipFill>
        <p:spPr>
          <a:xfrm>
            <a:off x="8623300" y="2362200"/>
            <a:ext cx="2781300" cy="3776132"/>
          </a:xfrm>
          <a:prstGeom prst="rect">
            <a:avLst/>
          </a:prstGeom>
          <a:noFill/>
          <a:ln>
            <a:noFill/>
          </a:ln>
        </p:spPr>
      </p:pic>
      <p:pic>
        <p:nvPicPr>
          <p:cNvPr descr="Maria Anna Mozart – Women in our memories" id="329" name="Google Shape;329;p9"/>
          <p:cNvPicPr preferRelativeResize="0"/>
          <p:nvPr/>
        </p:nvPicPr>
        <p:blipFill rotWithShape="1">
          <a:blip r:embed="rId6">
            <a:alphaModFix/>
          </a:blip>
          <a:srcRect b="0" l="0" r="0" t="0"/>
          <a:stretch/>
        </p:blipFill>
        <p:spPr>
          <a:xfrm>
            <a:off x="663080" y="2466974"/>
            <a:ext cx="3920874" cy="2457449"/>
          </a:xfrm>
          <a:prstGeom prst="rect">
            <a:avLst/>
          </a:prstGeom>
          <a:noFill/>
          <a:ln>
            <a:noFill/>
          </a:ln>
        </p:spPr>
      </p:pic>
      <p:sp>
        <p:nvSpPr>
          <p:cNvPr id="330" name="Google Shape;330;p9"/>
          <p:cNvSpPr txBox="1"/>
          <p:nvPr/>
        </p:nvSpPr>
        <p:spPr>
          <a:xfrm>
            <a:off x="663080" y="4924423"/>
            <a:ext cx="4076327" cy="190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rgbClr val="A824A4"/>
                </a:solidFill>
                <a:latin typeface="Century Gothic"/>
                <a:ea typeface="Century Gothic"/>
                <a:cs typeface="Century Gothic"/>
                <a:sym typeface="Century Gothic"/>
                <a:hlinkClick r:id="rId7">
                  <a:extLst>
                    <a:ext uri="{A12FA001-AC4F-418D-AE19-62706E023703}">
                      <ahyp:hlinkClr val="tx"/>
                    </a:ext>
                  </a:extLst>
                </a:hlinkClick>
              </a:rPr>
              <a:t>https://youtu.be/xxqJnYuOh7I</a:t>
            </a:r>
            <a:endParaRPr sz="1800">
              <a:solidFill>
                <a:srgbClr val="A824A4"/>
              </a:solidFill>
              <a:latin typeface="Century Gothic"/>
              <a:ea typeface="Century Gothic"/>
              <a:cs typeface="Century Gothic"/>
              <a:sym typeface="Century Gothic"/>
            </a:endParaRPr>
          </a:p>
          <a:p>
            <a:pPr indent="0" lvl="0" marL="0" marR="0" rtl="0" algn="l">
              <a:spcBef>
                <a:spcPts val="0"/>
              </a:spcBef>
              <a:spcAft>
                <a:spcPts val="0"/>
              </a:spcAft>
              <a:buNone/>
            </a:pPr>
            <a:r>
              <a:rPr lang="es-ES" sz="5400">
                <a:solidFill>
                  <a:srgbClr val="A824A4"/>
                </a:solidFill>
                <a:latin typeface="Limelight"/>
                <a:ea typeface="Limelight"/>
                <a:cs typeface="Limelight"/>
                <a:sym typeface="Limelight"/>
              </a:rPr>
              <a:t>Nannerl</a:t>
            </a:r>
            <a:endParaRPr sz="5400">
              <a:solidFill>
                <a:srgbClr val="A824A4"/>
              </a:solidFill>
              <a:latin typeface="Limelight"/>
              <a:ea typeface="Limelight"/>
              <a:cs typeface="Limelight"/>
              <a:sym typeface="Limelight"/>
            </a:endParaRPr>
          </a:p>
          <a:p>
            <a:pPr indent="0" lvl="0" marL="0" marR="0" rtl="0" algn="l">
              <a:spcBef>
                <a:spcPts val="0"/>
              </a:spcBef>
              <a:spcAft>
                <a:spcPts val="0"/>
              </a:spcAft>
              <a:buNone/>
            </a:pPr>
            <a:r>
              <a:rPr lang="es-ES" sz="1400">
                <a:solidFill>
                  <a:srgbClr val="A824A4"/>
                </a:solidFill>
                <a:latin typeface="Arial"/>
                <a:ea typeface="Arial"/>
                <a:cs typeface="Arial"/>
                <a:sym typeface="Arial"/>
              </a:rPr>
              <a:t>Película:</a:t>
            </a:r>
            <a:endParaRPr/>
          </a:p>
          <a:p>
            <a:pPr indent="0" lvl="0" marL="0" marR="0" rtl="0" algn="l">
              <a:spcBef>
                <a:spcPts val="0"/>
              </a:spcBef>
              <a:spcAft>
                <a:spcPts val="0"/>
              </a:spcAft>
              <a:buNone/>
            </a:pPr>
            <a:r>
              <a:rPr lang="es-ES" sz="1400">
                <a:solidFill>
                  <a:srgbClr val="A824A4"/>
                </a:solidFill>
                <a:latin typeface="Arial"/>
                <a:ea typeface="Arial"/>
                <a:cs typeface="Arial"/>
                <a:sym typeface="Arial"/>
              </a:rPr>
              <a:t>https://youtu.be/EWxQx-gC4sU</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la de reuniones Ion">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2021-03-07T16:12:53Z</dcterms:created>
  <dc:creator>elver galarga</dc:creator>
</cp:coreProperties>
</file>